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 id="2147484077" r:id="rId5"/>
  </p:sldMasterIdLst>
  <p:notesMasterIdLst>
    <p:notesMasterId r:id="rId70"/>
  </p:notesMasterIdLst>
  <p:handoutMasterIdLst>
    <p:handoutMasterId r:id="rId71"/>
  </p:handoutMasterIdLst>
  <p:sldIdLst>
    <p:sldId id="256" r:id="rId6"/>
    <p:sldId id="518" r:id="rId7"/>
    <p:sldId id="606" r:id="rId8"/>
    <p:sldId id="600" r:id="rId9"/>
    <p:sldId id="540" r:id="rId10"/>
    <p:sldId id="541" r:id="rId11"/>
    <p:sldId id="502" r:id="rId12"/>
    <p:sldId id="504" r:id="rId13"/>
    <p:sldId id="601" r:id="rId14"/>
    <p:sldId id="503" r:id="rId15"/>
    <p:sldId id="506" r:id="rId16"/>
    <p:sldId id="509" r:id="rId17"/>
    <p:sldId id="510" r:id="rId18"/>
    <p:sldId id="511" r:id="rId19"/>
    <p:sldId id="562" r:id="rId20"/>
    <p:sldId id="505" r:id="rId21"/>
    <p:sldId id="548" r:id="rId22"/>
    <p:sldId id="567" r:id="rId23"/>
    <p:sldId id="568" r:id="rId24"/>
    <p:sldId id="569" r:id="rId25"/>
    <p:sldId id="512" r:id="rId26"/>
    <p:sldId id="561" r:id="rId27"/>
    <p:sldId id="570" r:id="rId28"/>
    <p:sldId id="602" r:id="rId29"/>
    <p:sldId id="571" r:id="rId30"/>
    <p:sldId id="558" r:id="rId31"/>
    <p:sldId id="507" r:id="rId32"/>
    <p:sldId id="573" r:id="rId33"/>
    <p:sldId id="605" r:id="rId34"/>
    <p:sldId id="597" r:id="rId35"/>
    <p:sldId id="604" r:id="rId36"/>
    <p:sldId id="607" r:id="rId37"/>
    <p:sldId id="563" r:id="rId38"/>
    <p:sldId id="559" r:id="rId39"/>
    <p:sldId id="575" r:id="rId40"/>
    <p:sldId id="576" r:id="rId41"/>
    <p:sldId id="588" r:id="rId42"/>
    <p:sldId id="577" r:id="rId43"/>
    <p:sldId id="578" r:id="rId44"/>
    <p:sldId id="598" r:id="rId45"/>
    <p:sldId id="545" r:id="rId46"/>
    <p:sldId id="608" r:id="rId47"/>
    <p:sldId id="549" r:id="rId48"/>
    <p:sldId id="526" r:id="rId49"/>
    <p:sldId id="579" r:id="rId50"/>
    <p:sldId id="523" r:id="rId51"/>
    <p:sldId id="524" r:id="rId52"/>
    <p:sldId id="525" r:id="rId53"/>
    <p:sldId id="589" r:id="rId54"/>
    <p:sldId id="580" r:id="rId55"/>
    <p:sldId id="581" r:id="rId56"/>
    <p:sldId id="583" r:id="rId57"/>
    <p:sldId id="582" r:id="rId58"/>
    <p:sldId id="584" r:id="rId59"/>
    <p:sldId id="609" r:id="rId60"/>
    <p:sldId id="610" r:id="rId61"/>
    <p:sldId id="611" r:id="rId62"/>
    <p:sldId id="553" r:id="rId63"/>
    <p:sldId id="590" r:id="rId64"/>
    <p:sldId id="587" r:id="rId65"/>
    <p:sldId id="555" r:id="rId66"/>
    <p:sldId id="593" r:id="rId67"/>
    <p:sldId id="574" r:id="rId68"/>
    <p:sldId id="539" r:id="rId69"/>
  </p:sldIdLst>
  <p:sldSz cx="9144000" cy="5143500" type="screen16x9"/>
  <p:notesSz cx="9939338" cy="68072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B84BE"/>
    <a:srgbClr val="333399"/>
    <a:srgbClr val="CCECFF"/>
    <a:srgbClr val="000066"/>
    <a:srgbClr val="FFFFFF"/>
    <a:srgbClr val="CCFFFF"/>
    <a:srgbClr val="FFEDB3"/>
    <a:srgbClr val="9F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autoAdjust="0"/>
    <p:restoredTop sz="89796" autoAdjust="0"/>
  </p:normalViewPr>
  <p:slideViewPr>
    <p:cSldViewPr>
      <p:cViewPr varScale="1">
        <p:scale>
          <a:sx n="146" d="100"/>
          <a:sy n="146" d="100"/>
        </p:scale>
        <p:origin x="176" y="280"/>
      </p:cViewPr>
      <p:guideLst>
        <p:guide orient="horz" pos="1620"/>
        <p:guide pos="2880"/>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F65CF9-528F-CA42-9240-05B897438612}"/>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a:p>
        </p:txBody>
      </p:sp>
      <p:sp>
        <p:nvSpPr>
          <p:cNvPr id="3" name="Date Placeholder 2">
            <a:extLst>
              <a:ext uri="{FF2B5EF4-FFF2-40B4-BE49-F238E27FC236}">
                <a16:creationId xmlns:a16="http://schemas.microsoft.com/office/drawing/2014/main" id="{B9B97446-FF99-444E-BCEC-77B5C660D9FC}"/>
              </a:ext>
            </a:extLst>
          </p:cNvPr>
          <p:cNvSpPr>
            <a:spLocks noGrp="1"/>
          </p:cNvSpPr>
          <p:nvPr>
            <p:ph type="dt" sz="quarter" idx="1"/>
          </p:nvPr>
        </p:nvSpPr>
        <p:spPr>
          <a:xfrm>
            <a:off x="5629275" y="0"/>
            <a:ext cx="4308475"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BF5BE262-CBDF-124B-99A8-72C6E05599D4}" type="datetime1">
              <a:rPr lang="en-US" altLang="en-US"/>
              <a:pPr>
                <a:defRPr/>
              </a:pPr>
              <a:t>11/2/22</a:t>
            </a:fld>
            <a:endParaRPr lang="en-US" altLang="en-US"/>
          </a:p>
        </p:txBody>
      </p:sp>
      <p:sp>
        <p:nvSpPr>
          <p:cNvPr id="4" name="Footer Placeholder 3">
            <a:extLst>
              <a:ext uri="{FF2B5EF4-FFF2-40B4-BE49-F238E27FC236}">
                <a16:creationId xmlns:a16="http://schemas.microsoft.com/office/drawing/2014/main" id="{9BF91818-3BE5-114D-9F91-4238F4F5674C}"/>
              </a:ext>
            </a:extLst>
          </p:cNvPr>
          <p:cNvSpPr>
            <a:spLocks noGrp="1"/>
          </p:cNvSpPr>
          <p:nvPr>
            <p:ph type="ftr" sz="quarter" idx="2"/>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5" name="Slide Number Placeholder 4">
            <a:extLst>
              <a:ext uri="{FF2B5EF4-FFF2-40B4-BE49-F238E27FC236}">
                <a16:creationId xmlns:a16="http://schemas.microsoft.com/office/drawing/2014/main" id="{02FF6A2D-411E-2D46-819C-77E31CA1912E}"/>
              </a:ext>
            </a:extLst>
          </p:cNvPr>
          <p:cNvSpPr>
            <a:spLocks noGrp="1"/>
          </p:cNvSpPr>
          <p:nvPr>
            <p:ph type="sldNum" sz="quarter" idx="3"/>
          </p:nvPr>
        </p:nvSpPr>
        <p:spPr>
          <a:xfrm>
            <a:off x="5629275" y="6465888"/>
            <a:ext cx="4308475"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342760A-1763-454E-A335-80ADCAF7A1E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FA62E-D9B1-0F42-805E-A53782D45E2F}"/>
              </a:ext>
            </a:extLst>
          </p:cNvPr>
          <p:cNvSpPr>
            <a:spLocks noGrp="1"/>
          </p:cNvSpPr>
          <p:nvPr>
            <p:ph type="hdr" sz="quarter"/>
          </p:nvPr>
        </p:nvSpPr>
        <p:spPr>
          <a:xfrm>
            <a:off x="0" y="0"/>
            <a:ext cx="4306888" cy="3397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itchFamily="34" charset="0"/>
              </a:defRPr>
            </a:lvl1pPr>
          </a:lstStyle>
          <a:p>
            <a:pPr>
              <a:defRPr/>
            </a:pPr>
            <a:endParaRPr lang="en-US" altLang="en-US"/>
          </a:p>
        </p:txBody>
      </p:sp>
      <p:sp>
        <p:nvSpPr>
          <p:cNvPr id="3" name="Date Placeholder 2">
            <a:extLst>
              <a:ext uri="{FF2B5EF4-FFF2-40B4-BE49-F238E27FC236}">
                <a16:creationId xmlns:a16="http://schemas.microsoft.com/office/drawing/2014/main" id="{4E95481F-4DEE-6641-912C-1178A4503C03}"/>
              </a:ext>
            </a:extLst>
          </p:cNvPr>
          <p:cNvSpPr>
            <a:spLocks noGrp="1"/>
          </p:cNvSpPr>
          <p:nvPr>
            <p:ph type="dt" idx="1"/>
          </p:nvPr>
        </p:nvSpPr>
        <p:spPr>
          <a:xfrm>
            <a:off x="5629275" y="0"/>
            <a:ext cx="4308475"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itchFamily="34" charset="0"/>
              </a:defRPr>
            </a:lvl1pPr>
          </a:lstStyle>
          <a:p>
            <a:pPr>
              <a:defRPr/>
            </a:pPr>
            <a:fld id="{53704AFE-51AA-9346-97F7-6603BC9E8D6D}" type="datetime1">
              <a:rPr lang="en-US" altLang="en-US"/>
              <a:pPr>
                <a:defRPr/>
              </a:pPr>
              <a:t>11/2/22</a:t>
            </a:fld>
            <a:endParaRPr lang="en-US" altLang="en-US"/>
          </a:p>
        </p:txBody>
      </p:sp>
      <p:sp>
        <p:nvSpPr>
          <p:cNvPr id="4" name="Slide Image Placeholder 3">
            <a:extLst>
              <a:ext uri="{FF2B5EF4-FFF2-40B4-BE49-F238E27FC236}">
                <a16:creationId xmlns:a16="http://schemas.microsoft.com/office/drawing/2014/main" id="{82844E35-B47A-BC49-9D68-81BECBF25889}"/>
              </a:ext>
            </a:extLst>
          </p:cNvPr>
          <p:cNvSpPr>
            <a:spLocks noGrp="1" noRot="1" noChangeAspect="1"/>
          </p:cNvSpPr>
          <p:nvPr>
            <p:ph type="sldImg" idx="2"/>
          </p:nvPr>
        </p:nvSpPr>
        <p:spPr>
          <a:xfrm>
            <a:off x="2700338" y="509588"/>
            <a:ext cx="4538662" cy="25527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45D3792A-4B9F-0C4B-A64B-672AB00F2A4E}"/>
              </a:ext>
            </a:extLst>
          </p:cNvPr>
          <p:cNvSpPr>
            <a:spLocks noGrp="1"/>
          </p:cNvSpPr>
          <p:nvPr>
            <p:ph type="body" sz="quarter" idx="3"/>
          </p:nvPr>
        </p:nvSpPr>
        <p:spPr>
          <a:xfrm>
            <a:off x="993775" y="3233738"/>
            <a:ext cx="7951788" cy="3062287"/>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F6EA4B1-9AC0-894D-B912-90D05F70A841}"/>
              </a:ext>
            </a:extLst>
          </p:cNvPr>
          <p:cNvSpPr>
            <a:spLocks noGrp="1"/>
          </p:cNvSpPr>
          <p:nvPr>
            <p:ph type="ftr" sz="quarter" idx="4"/>
          </p:nvPr>
        </p:nvSpPr>
        <p:spPr>
          <a:xfrm>
            <a:off x="0" y="6465888"/>
            <a:ext cx="4306888" cy="3397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itchFamily="34" charset="0"/>
              </a:defRPr>
            </a:lvl1pPr>
          </a:lstStyle>
          <a:p>
            <a:pPr>
              <a:defRPr/>
            </a:pPr>
            <a:endParaRPr lang="en-US" altLang="en-US"/>
          </a:p>
        </p:txBody>
      </p:sp>
      <p:sp>
        <p:nvSpPr>
          <p:cNvPr id="7" name="Slide Number Placeholder 6">
            <a:extLst>
              <a:ext uri="{FF2B5EF4-FFF2-40B4-BE49-F238E27FC236}">
                <a16:creationId xmlns:a16="http://schemas.microsoft.com/office/drawing/2014/main" id="{59D320DB-5FDD-1849-B4F4-3E69BE20B7B2}"/>
              </a:ext>
            </a:extLst>
          </p:cNvPr>
          <p:cNvSpPr>
            <a:spLocks noGrp="1"/>
          </p:cNvSpPr>
          <p:nvPr>
            <p:ph type="sldNum" sz="quarter" idx="5"/>
          </p:nvPr>
        </p:nvSpPr>
        <p:spPr>
          <a:xfrm>
            <a:off x="5629275" y="6465888"/>
            <a:ext cx="4308475"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02A1B1F-240D-4642-AC57-A528B2EA5D5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3pPr>
    <a:lvl4pPr marL="1371600"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4pPr>
    <a:lvl5pPr marL="1828800"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6</a:t>
            </a:fld>
            <a:endParaRPr lang="en-US" altLang="en-US" sz="1200">
              <a:latin typeface="Calibri" panose="020F0502020204030204" pitchFamily="34" charset="0"/>
            </a:endParaRPr>
          </a:p>
        </p:txBody>
      </p:sp>
    </p:spTree>
    <p:extLst>
      <p:ext uri="{BB962C8B-B14F-4D97-AF65-F5344CB8AC3E}">
        <p14:creationId xmlns:p14="http://schemas.microsoft.com/office/powerpoint/2010/main" val="4210130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18</a:t>
            </a:fld>
            <a:endParaRPr lang="en-US" altLang="en-US" sz="1200">
              <a:latin typeface="Calibri" panose="020F0502020204030204" pitchFamily="34" charset="0"/>
            </a:endParaRPr>
          </a:p>
        </p:txBody>
      </p:sp>
    </p:spTree>
    <p:extLst>
      <p:ext uri="{BB962C8B-B14F-4D97-AF65-F5344CB8AC3E}">
        <p14:creationId xmlns:p14="http://schemas.microsoft.com/office/powerpoint/2010/main" val="9037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19</a:t>
            </a:fld>
            <a:endParaRPr lang="en-US" altLang="en-US" sz="1200">
              <a:latin typeface="Calibri" panose="020F0502020204030204" pitchFamily="34" charset="0"/>
            </a:endParaRPr>
          </a:p>
        </p:txBody>
      </p:sp>
    </p:spTree>
    <p:extLst>
      <p:ext uri="{BB962C8B-B14F-4D97-AF65-F5344CB8AC3E}">
        <p14:creationId xmlns:p14="http://schemas.microsoft.com/office/powerpoint/2010/main" val="4194980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20</a:t>
            </a:fld>
            <a:endParaRPr lang="en-US" altLang="en-US" sz="1200">
              <a:latin typeface="Calibri" panose="020F0502020204030204" pitchFamily="34" charset="0"/>
            </a:endParaRPr>
          </a:p>
        </p:txBody>
      </p:sp>
    </p:spTree>
    <p:extLst>
      <p:ext uri="{BB962C8B-B14F-4D97-AF65-F5344CB8AC3E}">
        <p14:creationId xmlns:p14="http://schemas.microsoft.com/office/powerpoint/2010/main" val="974707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B02A1B1F-240D-4642-AC57-A528B2EA5D5C}" type="slidenum">
              <a:rPr lang="en-US" altLang="en-US" smtClean="0"/>
              <a:pPr>
                <a:defRPr/>
              </a:pPr>
              <a:t>22</a:t>
            </a:fld>
            <a:endParaRPr lang="en-US" altLang="en-US"/>
          </a:p>
        </p:txBody>
      </p:sp>
    </p:spTree>
    <p:extLst>
      <p:ext uri="{BB962C8B-B14F-4D97-AF65-F5344CB8AC3E}">
        <p14:creationId xmlns:p14="http://schemas.microsoft.com/office/powerpoint/2010/main" val="1570398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ＭＳ Ｐゴシック" charset="-128"/>
                <a:cs typeface="ＭＳ Ｐゴシック" charset="-128"/>
              </a:rPr>
              <a:t>Benzodiazepine (BZ) use and risk of hip fracture among women with Medicaid before and after regulatory surveillance restricting BZ use in New York State. </a:t>
            </a:r>
            <a:endParaRPr lang="en-US" dirty="0"/>
          </a:p>
        </p:txBody>
      </p:sp>
      <p:sp>
        <p:nvSpPr>
          <p:cNvPr id="4" name="Slide Number Placeholder 3"/>
          <p:cNvSpPr>
            <a:spLocks noGrp="1"/>
          </p:cNvSpPr>
          <p:nvPr>
            <p:ph type="sldNum" sz="quarter" idx="5"/>
          </p:nvPr>
        </p:nvSpPr>
        <p:spPr/>
        <p:txBody>
          <a:bodyPr/>
          <a:lstStyle/>
          <a:p>
            <a:pPr>
              <a:defRPr/>
            </a:pPr>
            <a:fld id="{B02A1B1F-240D-4642-AC57-A528B2EA5D5C}" type="slidenum">
              <a:rPr lang="en-US" altLang="en-US" smtClean="0"/>
              <a:pPr>
                <a:defRPr/>
              </a:pPr>
              <a:t>29</a:t>
            </a:fld>
            <a:endParaRPr lang="en-US" altLang="en-US"/>
          </a:p>
        </p:txBody>
      </p:sp>
    </p:spTree>
    <p:extLst>
      <p:ext uri="{BB962C8B-B14F-4D97-AF65-F5344CB8AC3E}">
        <p14:creationId xmlns:p14="http://schemas.microsoft.com/office/powerpoint/2010/main" val="3897164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02A1B1F-240D-4642-AC57-A528B2EA5D5C}" type="slidenum">
              <a:rPr lang="en-US" altLang="en-US" smtClean="0"/>
              <a:pPr>
                <a:defRPr/>
              </a:pPr>
              <a:t>31</a:t>
            </a:fld>
            <a:endParaRPr lang="en-US" altLang="en-US"/>
          </a:p>
        </p:txBody>
      </p:sp>
    </p:spTree>
    <p:extLst>
      <p:ext uri="{BB962C8B-B14F-4D97-AF65-F5344CB8AC3E}">
        <p14:creationId xmlns:p14="http://schemas.microsoft.com/office/powerpoint/2010/main" val="236731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ＭＳ Ｐゴシック" charset="-128"/>
                <a:cs typeface="ＭＳ Ｐゴシック" charset="-128"/>
              </a:rPr>
              <a:t>Proton pump inhibitors (PPIs) are the most commonly prescribed class of medication for the treatment of heartburn and acid-related disorders. </a:t>
            </a:r>
            <a:endParaRPr lang="en-US" dirty="0"/>
          </a:p>
        </p:txBody>
      </p:sp>
      <p:sp>
        <p:nvSpPr>
          <p:cNvPr id="4" name="Slide Number Placeholder 3"/>
          <p:cNvSpPr>
            <a:spLocks noGrp="1"/>
          </p:cNvSpPr>
          <p:nvPr>
            <p:ph type="sldNum" sz="quarter" idx="5"/>
          </p:nvPr>
        </p:nvSpPr>
        <p:spPr/>
        <p:txBody>
          <a:bodyPr/>
          <a:lstStyle/>
          <a:p>
            <a:pPr>
              <a:defRPr/>
            </a:pPr>
            <a:fld id="{B02A1B1F-240D-4642-AC57-A528B2EA5D5C}" type="slidenum">
              <a:rPr lang="en-US" altLang="en-US" smtClean="0"/>
              <a:pPr>
                <a:defRPr/>
              </a:pPr>
              <a:t>32</a:t>
            </a:fld>
            <a:endParaRPr lang="en-US" altLang="en-US"/>
          </a:p>
        </p:txBody>
      </p:sp>
    </p:spTree>
    <p:extLst>
      <p:ext uri="{BB962C8B-B14F-4D97-AF65-F5344CB8AC3E}">
        <p14:creationId xmlns:p14="http://schemas.microsoft.com/office/powerpoint/2010/main" val="3335370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 Integrated Moving Average</a:t>
            </a:r>
          </a:p>
        </p:txBody>
      </p:sp>
      <p:sp>
        <p:nvSpPr>
          <p:cNvPr id="4" name="Slide Number Placeholder 3"/>
          <p:cNvSpPr>
            <a:spLocks noGrp="1"/>
          </p:cNvSpPr>
          <p:nvPr>
            <p:ph type="sldNum" sz="quarter" idx="5"/>
          </p:nvPr>
        </p:nvSpPr>
        <p:spPr/>
        <p:txBody>
          <a:bodyPr/>
          <a:lstStyle/>
          <a:p>
            <a:pPr>
              <a:defRPr/>
            </a:pPr>
            <a:fld id="{B02A1B1F-240D-4642-AC57-A528B2EA5D5C}" type="slidenum">
              <a:rPr lang="en-US" altLang="en-US" smtClean="0"/>
              <a:pPr>
                <a:defRPr/>
              </a:pPr>
              <a:t>33</a:t>
            </a:fld>
            <a:endParaRPr lang="en-US" altLang="en-US"/>
          </a:p>
        </p:txBody>
      </p:sp>
    </p:spTree>
    <p:extLst>
      <p:ext uri="{BB962C8B-B14F-4D97-AF65-F5344CB8AC3E}">
        <p14:creationId xmlns:p14="http://schemas.microsoft.com/office/powerpoint/2010/main" val="3680566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B02A1B1F-240D-4642-AC57-A528B2EA5D5C}" type="slidenum">
              <a:rPr lang="en-US" altLang="en-US" smtClean="0"/>
              <a:pPr>
                <a:defRPr/>
              </a:pPr>
              <a:t>46</a:t>
            </a:fld>
            <a:endParaRPr lang="en-US" altLang="en-US"/>
          </a:p>
        </p:txBody>
      </p:sp>
    </p:spTree>
    <p:extLst>
      <p:ext uri="{BB962C8B-B14F-4D97-AF65-F5344CB8AC3E}">
        <p14:creationId xmlns:p14="http://schemas.microsoft.com/office/powerpoint/2010/main" val="1391012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B02A1B1F-240D-4642-AC57-A528B2EA5D5C}" type="slidenum">
              <a:rPr lang="en-US" altLang="en-US" smtClean="0"/>
              <a:pPr>
                <a:defRPr/>
              </a:pPr>
              <a:t>52</a:t>
            </a:fld>
            <a:endParaRPr lang="en-US" altLang="en-US"/>
          </a:p>
        </p:txBody>
      </p:sp>
    </p:spTree>
    <p:extLst>
      <p:ext uri="{BB962C8B-B14F-4D97-AF65-F5344CB8AC3E}">
        <p14:creationId xmlns:p14="http://schemas.microsoft.com/office/powerpoint/2010/main" val="195560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7</a:t>
            </a:fld>
            <a:endParaRPr lang="en-US" altLang="en-US" sz="1200">
              <a:latin typeface="Calibri" panose="020F0502020204030204" pitchFamily="34" charset="0"/>
            </a:endParaRPr>
          </a:p>
        </p:txBody>
      </p:sp>
    </p:spTree>
    <p:extLst>
      <p:ext uri="{BB962C8B-B14F-4D97-AF65-F5344CB8AC3E}">
        <p14:creationId xmlns:p14="http://schemas.microsoft.com/office/powerpoint/2010/main" val="1802465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a:defRPr/>
            </a:pPr>
            <a:fld id="{B02A1B1F-240D-4642-AC57-A528B2EA5D5C}" type="slidenum">
              <a:rPr lang="en-US" altLang="en-US" smtClean="0"/>
              <a:pPr>
                <a:defRPr/>
              </a:pPr>
              <a:t>55</a:t>
            </a:fld>
            <a:endParaRPr lang="en-US" altLang="en-US"/>
          </a:p>
        </p:txBody>
      </p:sp>
    </p:spTree>
    <p:extLst>
      <p:ext uri="{BB962C8B-B14F-4D97-AF65-F5344CB8AC3E}">
        <p14:creationId xmlns:p14="http://schemas.microsoft.com/office/powerpoint/2010/main" val="1067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62</a:t>
            </a:fld>
            <a:endParaRPr lang="en-US" altLang="en-US" sz="1200">
              <a:latin typeface="Calibri" panose="020F0502020204030204" pitchFamily="34" charset="0"/>
            </a:endParaRPr>
          </a:p>
        </p:txBody>
      </p:sp>
    </p:spTree>
    <p:extLst>
      <p:ext uri="{BB962C8B-B14F-4D97-AF65-F5344CB8AC3E}">
        <p14:creationId xmlns:p14="http://schemas.microsoft.com/office/powerpoint/2010/main" val="138647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ＭＳ Ｐゴシック" charset="-128"/>
                <a:cs typeface="ＭＳ Ｐゴシック" charset="-128"/>
              </a:rPr>
              <a:t>This was a study to measure the impact of a large patient safety program on death rates in one hospital network. The program focused on six goals, including reducing the number of adverse drug events, birth traumas, fall injuries, hospital-acquired infections, surgical complications, and pressure ulcers</a:t>
            </a:r>
            <a:endParaRPr lang="en-US" dirty="0"/>
          </a:p>
        </p:txBody>
      </p:sp>
      <p:sp>
        <p:nvSpPr>
          <p:cNvPr id="4" name="Slide Number Placeholder 3"/>
          <p:cNvSpPr>
            <a:spLocks noGrp="1"/>
          </p:cNvSpPr>
          <p:nvPr>
            <p:ph type="sldNum" sz="quarter" idx="5"/>
          </p:nvPr>
        </p:nvSpPr>
        <p:spPr/>
        <p:txBody>
          <a:bodyPr/>
          <a:lstStyle/>
          <a:p>
            <a:pPr>
              <a:defRPr/>
            </a:pPr>
            <a:fld id="{B02A1B1F-240D-4642-AC57-A528B2EA5D5C}" type="slidenum">
              <a:rPr lang="en-US" altLang="en-US" smtClean="0"/>
              <a:pPr>
                <a:defRPr/>
              </a:pPr>
              <a:t>8</a:t>
            </a:fld>
            <a:endParaRPr lang="en-US" altLang="en-US"/>
          </a:p>
        </p:txBody>
      </p:sp>
    </p:spTree>
    <p:extLst>
      <p:ext uri="{BB962C8B-B14F-4D97-AF65-F5344CB8AC3E}">
        <p14:creationId xmlns:p14="http://schemas.microsoft.com/office/powerpoint/2010/main" val="179901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9</a:t>
            </a:fld>
            <a:endParaRPr lang="en-US" altLang="en-US" sz="1200">
              <a:latin typeface="Calibri" panose="020F0502020204030204" pitchFamily="34" charset="0"/>
            </a:endParaRPr>
          </a:p>
        </p:txBody>
      </p:sp>
    </p:spTree>
    <p:extLst>
      <p:ext uri="{BB962C8B-B14F-4D97-AF65-F5344CB8AC3E}">
        <p14:creationId xmlns:p14="http://schemas.microsoft.com/office/powerpoint/2010/main" val="4135273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11</a:t>
            </a:fld>
            <a:endParaRPr lang="en-US" altLang="en-US" sz="1200">
              <a:latin typeface="Calibri" panose="020F0502020204030204" pitchFamily="34" charset="0"/>
            </a:endParaRPr>
          </a:p>
        </p:txBody>
      </p:sp>
    </p:spTree>
    <p:extLst>
      <p:ext uri="{BB962C8B-B14F-4D97-AF65-F5344CB8AC3E}">
        <p14:creationId xmlns:p14="http://schemas.microsoft.com/office/powerpoint/2010/main" val="2739874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12</a:t>
            </a:fld>
            <a:endParaRPr lang="en-US" altLang="en-US" sz="1200">
              <a:latin typeface="Calibri" panose="020F0502020204030204" pitchFamily="34" charset="0"/>
            </a:endParaRPr>
          </a:p>
        </p:txBody>
      </p:sp>
    </p:spTree>
    <p:extLst>
      <p:ext uri="{BB962C8B-B14F-4D97-AF65-F5344CB8AC3E}">
        <p14:creationId xmlns:p14="http://schemas.microsoft.com/office/powerpoint/2010/main" val="1082003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13</a:t>
            </a:fld>
            <a:endParaRPr lang="en-US" altLang="en-US" sz="1200">
              <a:latin typeface="Calibri" panose="020F0502020204030204" pitchFamily="34" charset="0"/>
            </a:endParaRPr>
          </a:p>
        </p:txBody>
      </p:sp>
    </p:spTree>
    <p:extLst>
      <p:ext uri="{BB962C8B-B14F-4D97-AF65-F5344CB8AC3E}">
        <p14:creationId xmlns:p14="http://schemas.microsoft.com/office/powerpoint/2010/main" val="762646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15</a:t>
            </a:fld>
            <a:endParaRPr lang="en-US" altLang="en-US" sz="1200">
              <a:latin typeface="Calibri" panose="020F0502020204030204" pitchFamily="34" charset="0"/>
            </a:endParaRPr>
          </a:p>
        </p:txBody>
      </p:sp>
    </p:spTree>
    <p:extLst>
      <p:ext uri="{BB962C8B-B14F-4D97-AF65-F5344CB8AC3E}">
        <p14:creationId xmlns:p14="http://schemas.microsoft.com/office/powerpoint/2010/main" val="315648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87D53FDD-A7B8-2E4A-BD82-3F3D9BC459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C6056F39-F18E-514F-B283-74C5EDBCA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20484" name="Slide Number Placeholder 3">
            <a:extLst>
              <a:ext uri="{FF2B5EF4-FFF2-40B4-BE49-F238E27FC236}">
                <a16:creationId xmlns:a16="http://schemas.microsoft.com/office/drawing/2014/main" id="{45C7ED52-8E50-9048-905D-7FD6D09353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6CF4655-A364-314D-A67D-5576510E785D}" type="slidenum">
              <a:rPr lang="en-US" altLang="en-US" sz="1200" smtClean="0">
                <a:latin typeface="Calibri" panose="020F0502020204030204" pitchFamily="34" charset="0"/>
              </a:rPr>
              <a:pPr/>
              <a:t>17</a:t>
            </a:fld>
            <a:endParaRPr lang="en-US" altLang="en-US" sz="1200">
              <a:latin typeface="Calibri" panose="020F0502020204030204" pitchFamily="34" charset="0"/>
            </a:endParaRPr>
          </a:p>
        </p:txBody>
      </p:sp>
    </p:spTree>
    <p:extLst>
      <p:ext uri="{BB962C8B-B14F-4D97-AF65-F5344CB8AC3E}">
        <p14:creationId xmlns:p14="http://schemas.microsoft.com/office/powerpoint/2010/main" val="3894690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D3725B5-50DA-4F4A-8047-31E09E2010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606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a:extLst>
              <a:ext uri="{FF2B5EF4-FFF2-40B4-BE49-F238E27FC236}">
                <a16:creationId xmlns:a16="http://schemas.microsoft.com/office/drawing/2014/main" id="{C4926F19-95F8-1843-B3FE-F1F8BE7BDE6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43663" y="4587875"/>
            <a:ext cx="2665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1998985" y="771550"/>
            <a:ext cx="6893495" cy="720080"/>
          </a:xfrm>
          <a:prstGeom prst="rect">
            <a:avLst/>
          </a:prstGeom>
        </p:spPr>
        <p:txBody>
          <a:bodyPr anchor="ctr"/>
          <a:lstStyle>
            <a:lvl1pPr>
              <a:spcBef>
                <a:spcPts val="600"/>
              </a:spcBef>
              <a:buNone/>
              <a:defRPr sz="1800" baseline="0">
                <a:latin typeface="Arial"/>
                <a:cs typeface="Arial"/>
              </a:defRPr>
            </a:lvl1pPr>
            <a:lvl2pPr marL="0" indent="0">
              <a:buNone/>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226528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2. Title and Content">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76D249FB-02C5-CE42-BD5F-0AF15760F866}"/>
              </a:ext>
            </a:extLst>
          </p:cNvPr>
          <p:cNvGrpSpPr>
            <a:grpSpLocks/>
          </p:cNvGrpSpPr>
          <p:nvPr userDrawn="1"/>
        </p:nvGrpSpPr>
        <p:grpSpPr bwMode="auto">
          <a:xfrm>
            <a:off x="-34925" y="0"/>
            <a:ext cx="9215438" cy="5143500"/>
            <a:chOff x="-34924" y="0"/>
            <a:chExt cx="9215436" cy="6858000"/>
          </a:xfrm>
        </p:grpSpPr>
        <p:pic>
          <p:nvPicPr>
            <p:cNvPr id="5" name="Picture 6">
              <a:extLst>
                <a:ext uri="{FF2B5EF4-FFF2-40B4-BE49-F238E27FC236}">
                  <a16:creationId xmlns:a16="http://schemas.microsoft.com/office/drawing/2014/main" id="{0ABC8DE8-2A89-B44D-82F3-7EF5D7DA1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7770" y="0"/>
              <a:ext cx="399274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AFE2D350-61B7-D741-81F3-CB8871BCE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4" y="0"/>
              <a:ext cx="522269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8">
            <a:extLst>
              <a:ext uri="{FF2B5EF4-FFF2-40B4-BE49-F238E27FC236}">
                <a16:creationId xmlns:a16="http://schemas.microsoft.com/office/drawing/2014/main" id="{337F4096-1C11-FE4F-9308-BDB346B36C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4678363"/>
            <a:ext cx="27368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468313" y="325041"/>
            <a:ext cx="8208962" cy="461665"/>
          </a:xfrm>
        </p:spPr>
        <p:txBody>
          <a:bodyPr/>
          <a:lstStyle>
            <a:lvl1pPr>
              <a:defRPr baseline="0">
                <a:latin typeface="Arial" charset="0"/>
              </a:defRPr>
            </a:lvl1pPr>
          </a:lstStyle>
          <a:p>
            <a:r>
              <a:rPr lang="en-US"/>
              <a:t>Click to edit Master title style</a:t>
            </a:r>
            <a:endParaRPr lang="en-US" dirty="0"/>
          </a:p>
        </p:txBody>
      </p:sp>
      <p:sp>
        <p:nvSpPr>
          <p:cNvPr id="10" name="Text Placeholder 9"/>
          <p:cNvSpPr>
            <a:spLocks noGrp="1"/>
          </p:cNvSpPr>
          <p:nvPr>
            <p:ph type="body" idx="10"/>
          </p:nvPr>
        </p:nvSpPr>
        <p:spPr>
          <a:xfrm>
            <a:off x="468313" y="920353"/>
            <a:ext cx="8208962" cy="3455194"/>
          </a:xfrm>
        </p:spPr>
        <p:txBody>
          <a:bodyPr/>
          <a:lstStyle>
            <a:lvl1pPr>
              <a:defRPr sz="1350"/>
            </a:lvl1pPr>
            <a:lvl2pPr>
              <a:defRPr sz="1350"/>
            </a:lvl2pPr>
            <a:lvl3pPr>
              <a:defRPr sz="1050"/>
            </a:lvl3pPr>
            <a:lvl4pPr>
              <a:defRPr sz="1050"/>
            </a:lvl4pPr>
            <a:lvl5pPr>
              <a:defRPr sz="1050"/>
            </a:lvl5pPr>
          </a:lstStyle>
          <a:p>
            <a:pPr lvl="0"/>
            <a:r>
              <a:rPr lang="en-US" dirty="0"/>
              <a:t>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2275709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2. 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68313" y="325041"/>
            <a:ext cx="8208962" cy="346472"/>
          </a:xfrm>
        </p:spPr>
        <p:txBody>
          <a:bodyPr/>
          <a:lstStyle>
            <a:lvl1pPr>
              <a:defRPr baseline="0">
                <a:latin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2040110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2. Title and Content">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75B22720-7121-E844-90B8-178DCBDB57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2225" y="4678363"/>
            <a:ext cx="27368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468313" y="325041"/>
            <a:ext cx="8208962" cy="346472"/>
          </a:xfrm>
        </p:spPr>
        <p:txBody>
          <a:bodyPr/>
          <a:lstStyle>
            <a:lvl1pPr>
              <a:defRPr baseline="0">
                <a:latin typeface="Arial" charset="0"/>
              </a:defRPr>
            </a:lvl1pPr>
          </a:lstStyle>
          <a:p>
            <a:r>
              <a:rPr lang="en-US"/>
              <a:t>Click to edit Master title style</a:t>
            </a:r>
            <a:endParaRPr lang="en-US" dirty="0"/>
          </a:p>
        </p:txBody>
      </p:sp>
      <p:sp>
        <p:nvSpPr>
          <p:cNvPr id="10" name="Text Placeholder 9"/>
          <p:cNvSpPr>
            <a:spLocks noGrp="1"/>
          </p:cNvSpPr>
          <p:nvPr>
            <p:ph type="body" idx="10"/>
          </p:nvPr>
        </p:nvSpPr>
        <p:spPr>
          <a:xfrm>
            <a:off x="468314" y="920353"/>
            <a:ext cx="4031679" cy="3455194"/>
          </a:xfrm>
        </p:spPr>
        <p:txBody>
          <a:bodyPr/>
          <a:lstStyle>
            <a:lvl1pPr>
              <a:defRPr sz="1350"/>
            </a:lvl1pPr>
            <a:lvl2pPr>
              <a:defRPr sz="1350"/>
            </a:lvl2pPr>
            <a:lvl3pPr>
              <a:defRPr sz="1050"/>
            </a:lvl3pPr>
            <a:lvl4pPr>
              <a:defRPr sz="1050"/>
            </a:lvl4pPr>
            <a:lvl5pPr>
              <a:defRPr sz="1050"/>
            </a:lvl5pPr>
          </a:lstStyle>
          <a:p>
            <a:pPr lvl="0"/>
            <a:r>
              <a:rPr lang="en-US" dirty="0"/>
              <a:t>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9"/>
          <p:cNvSpPr>
            <a:spLocks noGrp="1"/>
          </p:cNvSpPr>
          <p:nvPr>
            <p:ph type="body" idx="11"/>
          </p:nvPr>
        </p:nvSpPr>
        <p:spPr>
          <a:xfrm>
            <a:off x="4644009" y="920353"/>
            <a:ext cx="4031679" cy="3455194"/>
          </a:xfrm>
        </p:spPr>
        <p:txBody>
          <a:bodyPr/>
          <a:lstStyle>
            <a:lvl1pPr>
              <a:defRPr sz="1350"/>
            </a:lvl1pPr>
            <a:lvl2pPr>
              <a:defRPr sz="1350"/>
            </a:lvl2pPr>
            <a:lvl3pPr>
              <a:defRPr sz="1050"/>
            </a:lvl3pPr>
            <a:lvl4pPr>
              <a:defRPr sz="1050"/>
            </a:lvl4pPr>
            <a:lvl5pPr>
              <a:defRPr sz="1050"/>
            </a:lvl5pPr>
          </a:lstStyle>
          <a:p>
            <a:pPr lvl="0"/>
            <a:r>
              <a:rPr lang="en-US" dirty="0"/>
              <a:t>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2453143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p:nvPr>
        </p:nvSpPr>
        <p:spPr/>
        <p:txBody>
          <a:bodyPr/>
          <a:lstStyle>
            <a:lvl5pPr>
              <a:defRPr baseline="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Tree>
    <p:extLst>
      <p:ext uri="{BB962C8B-B14F-4D97-AF65-F5344CB8AC3E}">
        <p14:creationId xmlns:p14="http://schemas.microsoft.com/office/powerpoint/2010/main" val="3902223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 Cover Page">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DE97DE17-2939-6143-936E-A51ACB56DB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2" y="627461"/>
            <a:ext cx="1836738"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2"/>
          <p:cNvSpPr>
            <a:spLocks noGrp="1"/>
          </p:cNvSpPr>
          <p:nvPr>
            <p:ph type="body" sz="quarter" idx="10"/>
          </p:nvPr>
        </p:nvSpPr>
        <p:spPr>
          <a:xfrm>
            <a:off x="2123730" y="796160"/>
            <a:ext cx="6696745" cy="606972"/>
          </a:xfrm>
        </p:spPr>
        <p:txBody>
          <a:bodyPr anchor="b"/>
          <a:lstStyle>
            <a:lvl1pPr>
              <a:defRPr b="1" i="0" baseline="0"/>
            </a:lvl1pPr>
          </a:lstStyle>
          <a:p>
            <a:pPr lvl="0"/>
            <a:r>
              <a:rPr lang="en-GB" altLang="en-US"/>
              <a:t>Click to edit Master text styles</a:t>
            </a:r>
          </a:p>
          <a:p>
            <a:pPr lvl="1"/>
            <a:r>
              <a:rPr lang="en-GB" altLang="en-US"/>
              <a:t>Second level</a:t>
            </a:r>
          </a:p>
        </p:txBody>
      </p:sp>
    </p:spTree>
    <p:extLst>
      <p:ext uri="{BB962C8B-B14F-4D97-AF65-F5344CB8AC3E}">
        <p14:creationId xmlns:p14="http://schemas.microsoft.com/office/powerpoint/2010/main" val="3529530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8" name="Text Placeholder 7"/>
          <p:cNvSpPr>
            <a:spLocks noGrp="1"/>
          </p:cNvSpPr>
          <p:nvPr>
            <p:ph type="body" idx="10"/>
          </p:nvPr>
        </p:nvSpPr>
        <p:spPr>
          <a:xfrm>
            <a:off x="468313" y="1131888"/>
            <a:ext cx="8208962" cy="309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334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Title and Content x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467984" y="1131590"/>
            <a:ext cx="3960000" cy="30769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6"/>
          <p:cNvSpPr>
            <a:spLocks noGrp="1"/>
          </p:cNvSpPr>
          <p:nvPr>
            <p:ph sz="quarter" idx="11"/>
          </p:nvPr>
        </p:nvSpPr>
        <p:spPr>
          <a:xfrm>
            <a:off x="4717275" y="1131590"/>
            <a:ext cx="3960000" cy="30769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5139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7086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2. Title and Content">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8D5FCE9F-E686-3E4A-A7F6-E09B4B22CC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2225" y="4678363"/>
            <a:ext cx="27368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468313" y="325041"/>
            <a:ext cx="8208962" cy="346472"/>
          </a:xfrm>
        </p:spPr>
        <p:txBody>
          <a:bodyPr/>
          <a:lstStyle>
            <a:lvl1pPr>
              <a:defRPr baseline="0">
                <a:latin typeface="Arial" charset="0"/>
              </a:defRPr>
            </a:lvl1pPr>
          </a:lstStyle>
          <a:p>
            <a:r>
              <a:rPr lang="en-US"/>
              <a:t>Click to edit Master title style</a:t>
            </a:r>
            <a:endParaRPr lang="en-US" dirty="0"/>
          </a:p>
        </p:txBody>
      </p:sp>
      <p:sp>
        <p:nvSpPr>
          <p:cNvPr id="10" name="Text Placeholder 9"/>
          <p:cNvSpPr>
            <a:spLocks noGrp="1"/>
          </p:cNvSpPr>
          <p:nvPr>
            <p:ph type="body" idx="10"/>
          </p:nvPr>
        </p:nvSpPr>
        <p:spPr>
          <a:xfrm>
            <a:off x="468314" y="920353"/>
            <a:ext cx="4031679" cy="3455194"/>
          </a:xfrm>
        </p:spPr>
        <p:txBody>
          <a:bodyPr/>
          <a:lstStyle>
            <a:lvl1pPr>
              <a:defRPr sz="1350"/>
            </a:lvl1pPr>
            <a:lvl2pPr>
              <a:defRPr sz="1350"/>
            </a:lvl2pPr>
            <a:lvl3pPr>
              <a:defRPr sz="1050"/>
            </a:lvl3pPr>
            <a:lvl4pPr>
              <a:defRPr sz="1050"/>
            </a:lvl4pPr>
            <a:lvl5pPr>
              <a:defRPr sz="1050"/>
            </a:lvl5pPr>
          </a:lstStyle>
          <a:p>
            <a:pPr lvl="0"/>
            <a:r>
              <a:rPr lang="en-US" dirty="0"/>
              <a:t>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5" name="Text Placeholder 9"/>
          <p:cNvSpPr>
            <a:spLocks noGrp="1"/>
          </p:cNvSpPr>
          <p:nvPr>
            <p:ph type="body" idx="11"/>
          </p:nvPr>
        </p:nvSpPr>
        <p:spPr>
          <a:xfrm>
            <a:off x="4644009" y="920353"/>
            <a:ext cx="4031679" cy="3455194"/>
          </a:xfrm>
        </p:spPr>
        <p:txBody>
          <a:bodyPr/>
          <a:lstStyle>
            <a:lvl1pPr>
              <a:defRPr sz="1350"/>
            </a:lvl1pPr>
            <a:lvl2pPr>
              <a:defRPr sz="1350"/>
            </a:lvl2pPr>
            <a:lvl3pPr>
              <a:defRPr sz="1050"/>
            </a:lvl3pPr>
            <a:lvl4pPr>
              <a:defRPr sz="1050"/>
            </a:lvl4pPr>
            <a:lvl5pPr>
              <a:defRPr sz="1050"/>
            </a:lvl5pPr>
          </a:lstStyle>
          <a:p>
            <a:pPr lvl="0"/>
            <a:r>
              <a:rPr lang="en-US" dirty="0"/>
              <a:t>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2867508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1 Cover Pag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A6CB4098-8A3C-F045-B28A-A15C3D0259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2154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0DCEC42E-023C-7848-9CBD-0CC2617E86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27063"/>
            <a:ext cx="91360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B40DB38-F304-FF44-9DB1-F1656B82A47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036050" y="627063"/>
            <a:ext cx="1809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5BE0D5B7-AC54-424D-8413-19B3341DE2E6}"/>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443663" y="4587875"/>
            <a:ext cx="2665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1998985" y="771550"/>
            <a:ext cx="6893495" cy="720080"/>
          </a:xfrm>
          <a:prstGeom prst="rect">
            <a:avLst/>
          </a:prstGeom>
        </p:spPr>
        <p:txBody>
          <a:bodyPr anchor="ctr"/>
          <a:lstStyle>
            <a:lvl1pPr>
              <a:spcBef>
                <a:spcPts val="600"/>
              </a:spcBef>
              <a:buNone/>
              <a:defRPr sz="1800" baseline="0">
                <a:latin typeface="Arial"/>
                <a:cs typeface="Arial"/>
              </a:defRPr>
            </a:lvl1pPr>
            <a:lvl2pPr marL="0" indent="0">
              <a:buNone/>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517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1 Cover Pag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67D10828-8E6F-694B-B1EB-5F4FB48500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281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1C229158-2665-3141-BC60-89C6075352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27063"/>
            <a:ext cx="91360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1998985" y="771550"/>
            <a:ext cx="6893495" cy="720080"/>
          </a:xfrm>
          <a:prstGeom prst="rect">
            <a:avLst/>
          </a:prstGeom>
        </p:spPr>
        <p:txBody>
          <a:bodyPr anchor="ctr"/>
          <a:lstStyle>
            <a:lvl1pPr>
              <a:spcBef>
                <a:spcPts val="600"/>
              </a:spcBef>
              <a:buNone/>
              <a:defRPr sz="1800" baseline="0">
                <a:latin typeface="Arial"/>
                <a:cs typeface="Arial"/>
              </a:defRPr>
            </a:lvl1pPr>
            <a:lvl2pPr marL="0" indent="0">
              <a:buNone/>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765186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1 Cover Pag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0E45ED00-2D53-EF4C-AD3D-A58571FA605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281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826318C-56A3-4046-B7DE-5FF39A98BEEA}"/>
              </a:ext>
            </a:extLst>
          </p:cNvPr>
          <p:cNvSpPr/>
          <p:nvPr userDrawn="1"/>
        </p:nvSpPr>
        <p:spPr>
          <a:xfrm>
            <a:off x="0" y="627063"/>
            <a:ext cx="9144000" cy="2089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defRPr/>
            </a:pPr>
            <a:endParaRPr lang="en-AU" altLang="en-US">
              <a:solidFill>
                <a:srgbClr val="FFFFFF"/>
              </a:solidFill>
            </a:endParaRPr>
          </a:p>
        </p:txBody>
      </p:sp>
      <p:pic>
        <p:nvPicPr>
          <p:cNvPr id="6" name="Picture 4">
            <a:extLst>
              <a:ext uri="{FF2B5EF4-FFF2-40B4-BE49-F238E27FC236}">
                <a16:creationId xmlns:a16="http://schemas.microsoft.com/office/drawing/2014/main" id="{FB1CEFCF-33B3-4E45-867C-2A08BDEA32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27063"/>
            <a:ext cx="91360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1998985" y="771550"/>
            <a:ext cx="6893495" cy="720080"/>
          </a:xfrm>
          <a:prstGeom prst="rect">
            <a:avLst/>
          </a:prstGeom>
        </p:spPr>
        <p:txBody>
          <a:bodyPr anchor="ctr"/>
          <a:lstStyle>
            <a:lvl1pPr>
              <a:spcBef>
                <a:spcPts val="600"/>
              </a:spcBef>
              <a:buNone/>
              <a:defRPr sz="1800" baseline="0">
                <a:latin typeface="Arial"/>
                <a:cs typeface="Arial"/>
              </a:defRPr>
            </a:lvl1pPr>
            <a:lvl2pPr marL="0" indent="0">
              <a:buNone/>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91195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8" name="Text Placeholder 7"/>
          <p:cNvSpPr>
            <a:spLocks noGrp="1"/>
          </p:cNvSpPr>
          <p:nvPr>
            <p:ph type="body" idx="10"/>
          </p:nvPr>
        </p:nvSpPr>
        <p:spPr>
          <a:xfrm>
            <a:off x="468313" y="1131888"/>
            <a:ext cx="8208962" cy="309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188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Title and Content x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467984" y="1131590"/>
            <a:ext cx="3960000" cy="30769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6"/>
          <p:cNvSpPr>
            <a:spLocks noGrp="1"/>
          </p:cNvSpPr>
          <p:nvPr>
            <p:ph sz="quarter" idx="11"/>
          </p:nvPr>
        </p:nvSpPr>
        <p:spPr>
          <a:xfrm>
            <a:off x="4717275" y="1131590"/>
            <a:ext cx="3960000" cy="30769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89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8762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4. Title Only">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75319B9B-850D-DD4E-9490-FCB73DEBD65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32363" y="0"/>
            <a:ext cx="423386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a:extLst>
              <a:ext uri="{FF2B5EF4-FFF2-40B4-BE49-F238E27FC236}">
                <a16:creationId xmlns:a16="http://schemas.microsoft.com/office/drawing/2014/main" id="{6A05ADF3-E6FF-1442-8F89-80FB1C9DA8C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50038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9C943B31-B742-4548-906C-45B80E74221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443663" y="4587875"/>
            <a:ext cx="2665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065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4. Title Only">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C8435099-5157-0D41-91FC-0A297D00990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84888" y="0"/>
            <a:ext cx="30956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a:extLst>
              <a:ext uri="{FF2B5EF4-FFF2-40B4-BE49-F238E27FC236}">
                <a16:creationId xmlns:a16="http://schemas.microsoft.com/office/drawing/2014/main" id="{4CB847A0-CB38-4D4E-9677-B71D010EF0F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925" y="0"/>
            <a:ext cx="61198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99354D18-D764-7442-8BFD-E72EEE72400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443663" y="4587875"/>
            <a:ext cx="2665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7487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EEB7307-F1DE-D041-89B1-C8F4A0D0C73B}"/>
              </a:ext>
            </a:extLst>
          </p:cNvPr>
          <p:cNvSpPr>
            <a:spLocks noGrp="1"/>
          </p:cNvSpPr>
          <p:nvPr>
            <p:ph type="title"/>
          </p:nvPr>
        </p:nvSpPr>
        <p:spPr bwMode="auto">
          <a:xfrm>
            <a:off x="468313" y="361950"/>
            <a:ext cx="822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1027" name="Text Placeholder 5">
            <a:extLst>
              <a:ext uri="{FF2B5EF4-FFF2-40B4-BE49-F238E27FC236}">
                <a16:creationId xmlns:a16="http://schemas.microsoft.com/office/drawing/2014/main" id="{1D859C68-29DD-CE49-BEE8-0C975C286969}"/>
              </a:ext>
            </a:extLst>
          </p:cNvPr>
          <p:cNvSpPr>
            <a:spLocks noGrp="1"/>
          </p:cNvSpPr>
          <p:nvPr>
            <p:ph type="body" idx="1"/>
          </p:nvPr>
        </p:nvSpPr>
        <p:spPr bwMode="auto">
          <a:xfrm>
            <a:off x="476250" y="1131888"/>
            <a:ext cx="82010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4">
            <a:extLst>
              <a:ext uri="{FF2B5EF4-FFF2-40B4-BE49-F238E27FC236}">
                <a16:creationId xmlns:a16="http://schemas.microsoft.com/office/drawing/2014/main" id="{921846F6-AD4D-F64F-B176-8CF2DF40ED1F}"/>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6443663" y="4587875"/>
            <a:ext cx="26654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296" r:id="rId5"/>
    <p:sldLayoutId id="2147484297" r:id="rId6"/>
    <p:sldLayoutId id="2147484298" r:id="rId7"/>
    <p:sldLayoutId id="2147484308" r:id="rId8"/>
    <p:sldLayoutId id="2147484309" r:id="rId9"/>
    <p:sldLayoutId id="2147484310" r:id="rId10"/>
    <p:sldLayoutId id="2147484299" r:id="rId11"/>
    <p:sldLayoutId id="2147484311" r:id="rId12"/>
    <p:sldLayoutId id="2147484300" r:id="rId13"/>
    <p:sldLayoutId id="2147484313" r:id="rId14"/>
  </p:sldLayoutIdLst>
  <p:hf hdr="0" ftr="0" dt="0"/>
  <p:txStyles>
    <p:titleStyle>
      <a:lvl1pPr algn="l" rtl="0" eaLnBrk="0" fontAlgn="base" hangingPunct="0">
        <a:spcBef>
          <a:spcPct val="0"/>
        </a:spcBef>
        <a:spcAft>
          <a:spcPct val="0"/>
        </a:spcAft>
        <a:defRPr sz="2200" b="1" kern="1200">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2pPr>
      <a:lvl3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3pPr>
      <a:lvl4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4pPr>
      <a:lvl5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1"/>
          </a:solidFill>
          <a:latin typeface="Sommet" pitchFamily="50" charset="0"/>
        </a:defRPr>
      </a:lvl6pPr>
      <a:lvl7pPr marL="914400" algn="ctr" rtl="0" eaLnBrk="1" fontAlgn="base" hangingPunct="1">
        <a:spcBef>
          <a:spcPct val="0"/>
        </a:spcBef>
        <a:spcAft>
          <a:spcPct val="0"/>
        </a:spcAft>
        <a:defRPr sz="4400">
          <a:solidFill>
            <a:schemeClr val="tx1"/>
          </a:solidFill>
          <a:latin typeface="Sommet" pitchFamily="50" charset="0"/>
        </a:defRPr>
      </a:lvl7pPr>
      <a:lvl8pPr marL="1371600" algn="ctr" rtl="0" eaLnBrk="1" fontAlgn="base" hangingPunct="1">
        <a:spcBef>
          <a:spcPct val="0"/>
        </a:spcBef>
        <a:spcAft>
          <a:spcPct val="0"/>
        </a:spcAft>
        <a:defRPr sz="4400">
          <a:solidFill>
            <a:schemeClr val="tx1"/>
          </a:solidFill>
          <a:latin typeface="Sommet" pitchFamily="50" charset="0"/>
        </a:defRPr>
      </a:lvl8pPr>
      <a:lvl9pPr marL="1828800" algn="ctr" rtl="0" eaLnBrk="1" fontAlgn="base" hangingPunct="1">
        <a:spcBef>
          <a:spcPct val="0"/>
        </a:spcBef>
        <a:spcAft>
          <a:spcPct val="0"/>
        </a:spcAft>
        <a:defRPr sz="4400">
          <a:solidFill>
            <a:schemeClr val="tx1"/>
          </a:solidFill>
          <a:latin typeface="Sommet" pitchFamily="50" charset="0"/>
        </a:defRPr>
      </a:lvl9pPr>
    </p:titleStyle>
    <p:bodyStyle>
      <a:lvl1pPr marL="342900" indent="-342900" algn="l" rtl="0" eaLnBrk="0" fontAlgn="base" hangingPunct="0">
        <a:spcBef>
          <a:spcPts val="1200"/>
        </a:spcBef>
        <a:spcAft>
          <a:spcPct val="0"/>
        </a:spcAft>
        <a:buFont typeface="Arial" panose="020B0604020202020204" pitchFamily="34" charset="0"/>
        <a:defRPr sz="1600" kern="1200">
          <a:solidFill>
            <a:schemeClr val="tx1"/>
          </a:solidFill>
          <a:latin typeface="+mn-lt"/>
          <a:ea typeface="ＭＳ Ｐゴシック" charset="-128"/>
          <a:cs typeface="ＭＳ Ｐゴシック" charset="-128"/>
        </a:defRPr>
      </a:lvl1pPr>
      <a:lvl2pPr marL="269875" indent="-269875" algn="l" rtl="0" eaLnBrk="0" fontAlgn="base" hangingPunct="0">
        <a:spcBef>
          <a:spcPts val="1200"/>
        </a:spcBef>
        <a:spcAft>
          <a:spcPct val="0"/>
        </a:spcAft>
        <a:buFont typeface="Arial" panose="020B0604020202020204" pitchFamily="34" charset="0"/>
        <a:buChar char="•"/>
        <a:defRPr sz="1600" kern="1200">
          <a:solidFill>
            <a:schemeClr val="tx1"/>
          </a:solidFill>
          <a:latin typeface="+mn-lt"/>
          <a:ea typeface="ＭＳ Ｐゴシック" charset="-128"/>
          <a:cs typeface="ＭＳ Ｐゴシック" charset="0"/>
        </a:defRPr>
      </a:lvl2pPr>
      <a:lvl3pPr marL="539750" indent="-269875" algn="l" rtl="0" eaLnBrk="0" fontAlgn="base" hangingPunct="0">
        <a:spcBef>
          <a:spcPts val="9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3pPr>
      <a:lvl4pPr marL="809625" indent="-269875" algn="l" rtl="0" eaLnBrk="0" fontAlgn="base" hangingPunct="0">
        <a:spcBef>
          <a:spcPts val="6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4pPr>
      <a:lvl5pPr marL="1079500" indent="-269875" algn="l" rtl="0" eaLnBrk="0" fontAlgn="base" hangingPunct="0">
        <a:spcBef>
          <a:spcPts val="600"/>
        </a:spcBef>
        <a:spcAft>
          <a:spcPct val="0"/>
        </a:spcAft>
        <a:buFont typeface="Wingdings" pitchFamily="2" charset="2"/>
        <a:buChar char="§"/>
        <a:defRPr sz="16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E6A79B8B-550D-7943-B706-62B97A4D3D4D}"/>
              </a:ext>
            </a:extLst>
          </p:cNvPr>
          <p:cNvSpPr>
            <a:spLocks noGrp="1"/>
          </p:cNvSpPr>
          <p:nvPr>
            <p:ph type="title"/>
          </p:nvPr>
        </p:nvSpPr>
        <p:spPr bwMode="auto">
          <a:xfrm>
            <a:off x="468313" y="361950"/>
            <a:ext cx="8229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2051" name="Text Placeholder 5">
            <a:extLst>
              <a:ext uri="{FF2B5EF4-FFF2-40B4-BE49-F238E27FC236}">
                <a16:creationId xmlns:a16="http://schemas.microsoft.com/office/drawing/2014/main" id="{A54F98B5-5968-2646-A892-47BF32AA3CBB}"/>
              </a:ext>
            </a:extLst>
          </p:cNvPr>
          <p:cNvSpPr>
            <a:spLocks noGrp="1"/>
          </p:cNvSpPr>
          <p:nvPr>
            <p:ph type="body" idx="1"/>
          </p:nvPr>
        </p:nvSpPr>
        <p:spPr bwMode="auto">
          <a:xfrm>
            <a:off x="476250" y="1131888"/>
            <a:ext cx="82010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12" r:id="rId4"/>
  </p:sldLayoutIdLst>
  <p:hf hdr="0" ftr="0" dt="0"/>
  <p:txStyles>
    <p:titleStyle>
      <a:lvl1pPr algn="l" rtl="0" eaLnBrk="0" fontAlgn="base" hangingPunct="0">
        <a:spcBef>
          <a:spcPct val="0"/>
        </a:spcBef>
        <a:spcAft>
          <a:spcPct val="0"/>
        </a:spcAft>
        <a:defRPr sz="2200" b="1" kern="1200">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2pPr>
      <a:lvl3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3pPr>
      <a:lvl4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4pPr>
      <a:lvl5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1"/>
          </a:solidFill>
          <a:latin typeface="Sommet" pitchFamily="50" charset="0"/>
        </a:defRPr>
      </a:lvl6pPr>
      <a:lvl7pPr marL="914400" algn="ctr" rtl="0" eaLnBrk="1" fontAlgn="base" hangingPunct="1">
        <a:spcBef>
          <a:spcPct val="0"/>
        </a:spcBef>
        <a:spcAft>
          <a:spcPct val="0"/>
        </a:spcAft>
        <a:defRPr sz="4400">
          <a:solidFill>
            <a:schemeClr val="tx1"/>
          </a:solidFill>
          <a:latin typeface="Sommet" pitchFamily="50" charset="0"/>
        </a:defRPr>
      </a:lvl7pPr>
      <a:lvl8pPr marL="1371600" algn="ctr" rtl="0" eaLnBrk="1" fontAlgn="base" hangingPunct="1">
        <a:spcBef>
          <a:spcPct val="0"/>
        </a:spcBef>
        <a:spcAft>
          <a:spcPct val="0"/>
        </a:spcAft>
        <a:defRPr sz="4400">
          <a:solidFill>
            <a:schemeClr val="tx1"/>
          </a:solidFill>
          <a:latin typeface="Sommet" pitchFamily="50" charset="0"/>
        </a:defRPr>
      </a:lvl8pPr>
      <a:lvl9pPr marL="1828800" algn="ctr" rtl="0" eaLnBrk="1" fontAlgn="base" hangingPunct="1">
        <a:spcBef>
          <a:spcPct val="0"/>
        </a:spcBef>
        <a:spcAft>
          <a:spcPct val="0"/>
        </a:spcAft>
        <a:defRPr sz="4400">
          <a:solidFill>
            <a:schemeClr val="tx1"/>
          </a:solidFill>
          <a:latin typeface="Sommet" pitchFamily="50" charset="0"/>
        </a:defRPr>
      </a:lvl9pPr>
    </p:titleStyle>
    <p:bodyStyle>
      <a:lvl1pPr marL="342900" indent="-342900" algn="l" rtl="0" eaLnBrk="0" fontAlgn="base" hangingPunct="0">
        <a:spcBef>
          <a:spcPts val="1200"/>
        </a:spcBef>
        <a:spcAft>
          <a:spcPct val="0"/>
        </a:spcAft>
        <a:buFont typeface="Arial" panose="020B0604020202020204" pitchFamily="34" charset="0"/>
        <a:defRPr sz="1600" kern="1200">
          <a:solidFill>
            <a:schemeClr val="tx1"/>
          </a:solidFill>
          <a:latin typeface="+mn-lt"/>
          <a:ea typeface="ＭＳ Ｐゴシック" charset="-128"/>
          <a:cs typeface="ＭＳ Ｐゴシック" charset="-128"/>
        </a:defRPr>
      </a:lvl1pPr>
      <a:lvl2pPr marL="269875" indent="-269875" algn="l" rtl="0" eaLnBrk="0" fontAlgn="base" hangingPunct="0">
        <a:spcBef>
          <a:spcPts val="1200"/>
        </a:spcBef>
        <a:spcAft>
          <a:spcPct val="0"/>
        </a:spcAft>
        <a:buFont typeface="Arial" panose="020B0604020202020204" pitchFamily="34" charset="0"/>
        <a:buChar char="•"/>
        <a:defRPr sz="1600" kern="1200">
          <a:solidFill>
            <a:schemeClr val="tx1"/>
          </a:solidFill>
          <a:latin typeface="+mn-lt"/>
          <a:ea typeface="ＭＳ Ｐゴシック" charset="-128"/>
          <a:cs typeface="ＭＳ Ｐゴシック" charset="0"/>
        </a:defRPr>
      </a:lvl2pPr>
      <a:lvl3pPr marL="539750" indent="-269875" algn="l" rtl="0" eaLnBrk="0" fontAlgn="base" hangingPunct="0">
        <a:spcBef>
          <a:spcPts val="9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3pPr>
      <a:lvl4pPr marL="809625" indent="-269875" algn="l" rtl="0" eaLnBrk="0" fontAlgn="base" hangingPunct="0">
        <a:spcBef>
          <a:spcPts val="6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4pPr>
      <a:lvl5pPr marL="1079500" indent="-269875" algn="l" rtl="0" eaLnBrk="0" fontAlgn="base" hangingPunct="0">
        <a:spcBef>
          <a:spcPts val="600"/>
        </a:spcBef>
        <a:spcAft>
          <a:spcPct val="0"/>
        </a:spcAft>
        <a:buFont typeface="Wingdings" pitchFamily="2" charset="2"/>
        <a:buChar char="§"/>
        <a:defRPr sz="16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mja.com.au/journal/2014/200/1/association-between-tobacco-plain-packaging-and-quitline-calls-population-based" TargetMode="External"/><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www.abc.net.au/mediawatch/episodes/catalyst-challenges-the-mainstream/9980708?jwsource=c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0.jpeg"/><Relationship Id="rId1" Type="http://schemas.openxmlformats.org/officeDocument/2006/relationships/slideLayout" Target="../slideLayouts/slideLayout5.xml"/><Relationship Id="rId6" Type="http://schemas.openxmlformats.org/officeDocument/2006/relationships/image" Target="../media/image62.svg"/><Relationship Id="rId5" Type="http://schemas.openxmlformats.org/officeDocument/2006/relationships/image" Target="../media/image20.png"/><Relationship Id="rId4" Type="http://schemas.openxmlformats.org/officeDocument/2006/relationships/image" Target="../media/image61.svg"/></Relationships>
</file>

<file path=ppt/slides/_rels/slide4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62.sv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64.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62.svg"/><Relationship Id="rId5" Type="http://schemas.openxmlformats.org/officeDocument/2006/relationships/image" Target="../media/image20.png"/><Relationship Id="rId4" Type="http://schemas.openxmlformats.org/officeDocument/2006/relationships/image" Target="../media/image61.svg"/></Relationships>
</file>

<file path=ppt/slides/_rels/slide4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65.jpeg"/><Relationship Id="rId5" Type="http://schemas.openxmlformats.org/officeDocument/2006/relationships/image" Target="../media/image62.sv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stats.idre.ucla.edu/other/mult-pkg/faq/general/faqhow-do-i-interpret-a-regression-model-when-some-variables-are-log-transformed/" TargetMode="External"/><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hyperlink" Target="https://doi.org/10.1002/jrsm.1435"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1.png"/><Relationship Id="rId7" Type="http://schemas.openxmlformats.org/officeDocument/2006/relationships/image" Target="../media/image88.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2.svg"/></Relationships>
</file>

<file path=ppt/slides/_rels/slide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4C3FAA-E127-D642-AAB3-B26969EBA9A7}"/>
              </a:ext>
            </a:extLst>
          </p:cNvPr>
          <p:cNvSpPr>
            <a:spLocks noGrp="1"/>
          </p:cNvSpPr>
          <p:nvPr>
            <p:ph type="body" sz="quarter" idx="10"/>
          </p:nvPr>
        </p:nvSpPr>
        <p:spPr>
          <a:xfrm>
            <a:off x="2735796" y="789552"/>
            <a:ext cx="5022558" cy="972108"/>
          </a:xfrm>
        </p:spPr>
        <p:txBody>
          <a:bodyPr/>
          <a:lstStyle/>
          <a:p>
            <a:r>
              <a:rPr lang="en-US" sz="2100" dirty="0"/>
              <a:t>HDAT9700</a:t>
            </a:r>
          </a:p>
          <a:p>
            <a:r>
              <a:rPr lang="en-US" sz="2100" dirty="0"/>
              <a:t>Interrupted time series analysis</a:t>
            </a:r>
          </a:p>
          <a:p>
            <a:r>
              <a:rPr lang="en-US" sz="1350" b="0" i="1" dirty="0">
                <a:solidFill>
                  <a:schemeClr val="bg1">
                    <a:lumMod val="50000"/>
                  </a:schemeClr>
                </a:solidFill>
              </a:rPr>
              <a:t>Online tutorial</a:t>
            </a:r>
          </a:p>
        </p:txBody>
      </p:sp>
    </p:spTree>
    <p:extLst>
      <p:ext uri="{BB962C8B-B14F-4D97-AF65-F5344CB8AC3E}">
        <p14:creationId xmlns:p14="http://schemas.microsoft.com/office/powerpoint/2010/main" val="2755047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3615-F2D6-486C-B3FC-E302F4FFA52C}"/>
              </a:ext>
            </a:extLst>
          </p:cNvPr>
          <p:cNvSpPr>
            <a:spLocks noGrp="1"/>
          </p:cNvSpPr>
          <p:nvPr>
            <p:ph type="title"/>
          </p:nvPr>
        </p:nvSpPr>
        <p:spPr>
          <a:xfrm>
            <a:off x="468313" y="361950"/>
            <a:ext cx="8229600" cy="738664"/>
          </a:xfrm>
        </p:spPr>
        <p:txBody>
          <a:bodyPr/>
          <a:lstStyle/>
          <a:p>
            <a:r>
              <a:rPr lang="en-AU" sz="2400" dirty="0">
                <a:ea typeface="+mn-ea"/>
                <a:cs typeface="Arial" panose="020B0604020202020204" pitchFamily="34" charset="0"/>
              </a:rPr>
              <a:t>ITS analysis takes advantage of the natural experiment occurring when an intervention is implemented</a:t>
            </a:r>
            <a:endParaRPr lang="en-AU" sz="2400" dirty="0"/>
          </a:p>
        </p:txBody>
      </p:sp>
      <p:sp>
        <p:nvSpPr>
          <p:cNvPr id="3" name="AutoShape 2" descr="Dispensings and Prescribing Approvals for Alprazolam by Month">
            <a:extLst>
              <a:ext uri="{FF2B5EF4-FFF2-40B4-BE49-F238E27FC236}">
                <a16:creationId xmlns:a16="http://schemas.microsoft.com/office/drawing/2014/main" id="{11DECB23-CBD4-47C9-B455-FDD75A7AEFDB}"/>
              </a:ext>
            </a:extLst>
          </p:cNvPr>
          <p:cNvSpPr>
            <a:spLocks noChangeAspect="1" noChangeArrowheads="1"/>
          </p:cNvSpPr>
          <p:nvPr/>
        </p:nvSpPr>
        <p:spPr bwMode="auto">
          <a:xfrm>
            <a:off x="4484744" y="215980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4" name="AutoShape 4">
            <a:extLst>
              <a:ext uri="{FF2B5EF4-FFF2-40B4-BE49-F238E27FC236}">
                <a16:creationId xmlns:a16="http://schemas.microsoft.com/office/drawing/2014/main" id="{44EA7D96-0F07-4727-9C50-DDF88DAD871B}"/>
              </a:ext>
            </a:extLst>
          </p:cNvPr>
          <p:cNvSpPr>
            <a:spLocks noChangeAspect="1" noChangeArrowheads="1"/>
          </p:cNvSpPr>
          <p:nvPr/>
        </p:nvSpPr>
        <p:spPr bwMode="auto">
          <a:xfrm>
            <a:off x="4637144" y="231220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7" name="Picture 6" descr="A screenshot of a map&#10;&#10;Description automatically generated">
            <a:extLst>
              <a:ext uri="{FF2B5EF4-FFF2-40B4-BE49-F238E27FC236}">
                <a16:creationId xmlns:a16="http://schemas.microsoft.com/office/drawing/2014/main" id="{C8C3BA00-9426-49F0-836A-75487BFC5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808" y="1869727"/>
            <a:ext cx="4670159" cy="2209800"/>
          </a:xfrm>
          <a:prstGeom prst="rect">
            <a:avLst/>
          </a:prstGeom>
        </p:spPr>
      </p:pic>
      <p:sp>
        <p:nvSpPr>
          <p:cNvPr id="8" name="TextBox 7">
            <a:extLst>
              <a:ext uri="{FF2B5EF4-FFF2-40B4-BE49-F238E27FC236}">
                <a16:creationId xmlns:a16="http://schemas.microsoft.com/office/drawing/2014/main" id="{EF17C37C-FA45-44D1-B09B-21519285B8E0}"/>
              </a:ext>
            </a:extLst>
          </p:cNvPr>
          <p:cNvSpPr txBox="1"/>
          <p:nvPr/>
        </p:nvSpPr>
        <p:spPr>
          <a:xfrm>
            <a:off x="0" y="4835114"/>
            <a:ext cx="4104009" cy="253916"/>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050" i="0" u="none" strike="noStrike" kern="1200" cap="none" spc="0" normalizeH="0" baseline="0" noProof="0" dirty="0">
                <a:ln>
                  <a:noFill/>
                </a:ln>
                <a:effectLst/>
                <a:uLnTx/>
                <a:uFillTx/>
                <a:latin typeface="+mn-lt"/>
                <a:ea typeface="+mn-ea"/>
                <a:cs typeface="+mn-cs"/>
              </a:rPr>
              <a:t>Source: Schaffer at al. </a:t>
            </a:r>
            <a:r>
              <a:rPr kumimoji="0" lang="en-AU" sz="1050" i="1" u="none" strike="noStrike" kern="1200" cap="none" spc="0" normalizeH="0" baseline="0" noProof="0" dirty="0">
                <a:ln>
                  <a:noFill/>
                </a:ln>
                <a:effectLst/>
                <a:uLnTx/>
                <a:uFillTx/>
                <a:latin typeface="+mn-lt"/>
                <a:ea typeface="+mn-ea"/>
                <a:cs typeface="+mn-cs"/>
              </a:rPr>
              <a:t>JAMA Network Open </a:t>
            </a:r>
            <a:r>
              <a:rPr lang="en-AU" sz="1050" b="0" i="0" dirty="0">
                <a:effectLst/>
                <a:latin typeface="+mn-lt"/>
              </a:rPr>
              <a:t>2019;2(9):e1911590.</a:t>
            </a:r>
            <a:endParaRPr kumimoji="0" lang="en-AU" sz="1050" i="0" u="none" strike="noStrike" kern="1200" cap="none" spc="0" normalizeH="0" baseline="0" noProof="0" dirty="0">
              <a:ln>
                <a:noFill/>
              </a:ln>
              <a:effectLst/>
              <a:uLnTx/>
              <a:uFillTx/>
              <a:latin typeface="+mn-lt"/>
              <a:ea typeface="+mn-ea"/>
            </a:endParaRPr>
          </a:p>
        </p:txBody>
      </p:sp>
      <p:sp>
        <p:nvSpPr>
          <p:cNvPr id="9" name="Rectangle 8">
            <a:extLst>
              <a:ext uri="{FF2B5EF4-FFF2-40B4-BE49-F238E27FC236}">
                <a16:creationId xmlns:a16="http://schemas.microsoft.com/office/drawing/2014/main" id="{4E9E3282-169D-4723-BE50-D1C4E996440F}"/>
              </a:ext>
            </a:extLst>
          </p:cNvPr>
          <p:cNvSpPr/>
          <p:nvPr/>
        </p:nvSpPr>
        <p:spPr>
          <a:xfrm>
            <a:off x="1612808" y="1702600"/>
            <a:ext cx="2448272" cy="262583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0D3C6737-BE16-429B-A835-DCACCC5D22F9}"/>
              </a:ext>
            </a:extLst>
          </p:cNvPr>
          <p:cNvSpPr txBox="1"/>
          <p:nvPr/>
        </p:nvSpPr>
        <p:spPr>
          <a:xfrm>
            <a:off x="178369" y="2201434"/>
            <a:ext cx="1467068" cy="307777"/>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b="1" i="0" u="none" strike="noStrike" kern="1200" cap="none" spc="0" normalizeH="0" baseline="0" noProof="0" dirty="0">
                <a:ln>
                  <a:noFill/>
                </a:ln>
                <a:solidFill>
                  <a:srgbClr val="C00000"/>
                </a:solidFill>
                <a:effectLst/>
                <a:uLnTx/>
                <a:uFillTx/>
                <a:ea typeface="+mn-ea"/>
                <a:cs typeface="Arial" panose="020B0604020202020204" pitchFamily="34" charset="0"/>
              </a:rPr>
              <a:t>Control period </a:t>
            </a:r>
          </a:p>
        </p:txBody>
      </p:sp>
      <p:sp>
        <p:nvSpPr>
          <p:cNvPr id="12" name="Rectangle 11">
            <a:extLst>
              <a:ext uri="{FF2B5EF4-FFF2-40B4-BE49-F238E27FC236}">
                <a16:creationId xmlns:a16="http://schemas.microsoft.com/office/drawing/2014/main" id="{F5BFDBF5-1B71-420D-8777-80C25F71A6EB}"/>
              </a:ext>
            </a:extLst>
          </p:cNvPr>
          <p:cNvSpPr/>
          <p:nvPr/>
        </p:nvSpPr>
        <p:spPr>
          <a:xfrm>
            <a:off x="4403622" y="1707654"/>
            <a:ext cx="1176490" cy="2625830"/>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D7AE45F4-A7B3-4F14-BDC3-3E5D34AD21C9}"/>
              </a:ext>
            </a:extLst>
          </p:cNvPr>
          <p:cNvSpPr txBox="1"/>
          <p:nvPr/>
        </p:nvSpPr>
        <p:spPr>
          <a:xfrm>
            <a:off x="5580112" y="2820738"/>
            <a:ext cx="2250937" cy="307777"/>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b="1" i="0" u="none" strike="noStrike" kern="1200" cap="none" spc="0" normalizeH="0" baseline="0" noProof="0" dirty="0">
                <a:ln>
                  <a:noFill/>
                </a:ln>
                <a:solidFill>
                  <a:srgbClr val="0070C0"/>
                </a:solidFill>
                <a:effectLst/>
                <a:uLnTx/>
                <a:uFillTx/>
                <a:ea typeface="+mn-ea"/>
                <a:cs typeface="Arial" panose="020B0604020202020204" pitchFamily="34" charset="0"/>
              </a:rPr>
              <a:t>Post-intervention period</a:t>
            </a:r>
          </a:p>
        </p:txBody>
      </p:sp>
      <p:sp>
        <p:nvSpPr>
          <p:cNvPr id="5" name="TextBox 4">
            <a:extLst>
              <a:ext uri="{FF2B5EF4-FFF2-40B4-BE49-F238E27FC236}">
                <a16:creationId xmlns:a16="http://schemas.microsoft.com/office/drawing/2014/main" id="{8C6F44B8-4709-4D34-9CDD-9C8928A5F8DC}"/>
              </a:ext>
            </a:extLst>
          </p:cNvPr>
          <p:cNvSpPr txBox="1"/>
          <p:nvPr/>
        </p:nvSpPr>
        <p:spPr>
          <a:xfrm>
            <a:off x="2256945" y="1332526"/>
            <a:ext cx="3971239" cy="307777"/>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i="0" u="none" strike="noStrike" kern="1200" cap="none" spc="0" normalizeH="0" baseline="0" noProof="0" dirty="0">
                <a:ln>
                  <a:noFill/>
                </a:ln>
                <a:solidFill>
                  <a:schemeClr val="tx1"/>
                </a:solidFill>
                <a:effectLst/>
                <a:uLnTx/>
                <a:uFillTx/>
                <a:ea typeface="+mn-ea"/>
                <a:cs typeface="Arial" panose="020B0604020202020204" pitchFamily="34" charset="0"/>
              </a:rPr>
              <a:t>Intervention: Subsidy changes for alprazolam</a:t>
            </a:r>
          </a:p>
        </p:txBody>
      </p:sp>
    </p:spTree>
    <p:extLst>
      <p:ext uri="{BB962C8B-B14F-4D97-AF65-F5344CB8AC3E}">
        <p14:creationId xmlns:p14="http://schemas.microsoft.com/office/powerpoint/2010/main" val="1517348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AAA9-D384-4E3C-99CC-CB28630D46C7}"/>
              </a:ext>
            </a:extLst>
          </p:cNvPr>
          <p:cNvSpPr>
            <a:spLocks noGrp="1"/>
          </p:cNvSpPr>
          <p:nvPr>
            <p:ph type="title"/>
          </p:nvPr>
        </p:nvSpPr>
        <p:spPr>
          <a:xfrm>
            <a:off x="468313" y="361950"/>
            <a:ext cx="8229600" cy="369332"/>
          </a:xfrm>
        </p:spPr>
        <p:txBody>
          <a:bodyPr/>
          <a:lstStyle/>
          <a:p>
            <a:r>
              <a:rPr lang="en-AU" sz="2400" dirty="0"/>
              <a:t>What types of interventions can be evaluated?</a:t>
            </a:r>
          </a:p>
        </p:txBody>
      </p:sp>
      <p:sp>
        <p:nvSpPr>
          <p:cNvPr id="3" name="Text Placeholder 2">
            <a:extLst>
              <a:ext uri="{FF2B5EF4-FFF2-40B4-BE49-F238E27FC236}">
                <a16:creationId xmlns:a16="http://schemas.microsoft.com/office/drawing/2014/main" id="{8E7B659C-B143-4D64-B3BC-B844FC9C371E}"/>
              </a:ext>
            </a:extLst>
          </p:cNvPr>
          <p:cNvSpPr>
            <a:spLocks noGrp="1"/>
          </p:cNvSpPr>
          <p:nvPr>
            <p:ph type="body" idx="10"/>
          </p:nvPr>
        </p:nvSpPr>
        <p:spPr>
          <a:xfrm>
            <a:off x="473977" y="1176337"/>
            <a:ext cx="8130471" cy="3095625"/>
          </a:xfrm>
        </p:spPr>
        <p:txBody>
          <a:bodyPr/>
          <a:lstStyle/>
          <a:p>
            <a:pPr marL="0" indent="0">
              <a:spcAft>
                <a:spcPts val="600"/>
              </a:spcAft>
            </a:pPr>
            <a:r>
              <a:rPr lang="en-AU" sz="2000" dirty="0"/>
              <a:t>Occurs at </a:t>
            </a:r>
            <a:r>
              <a:rPr lang="en-AU" sz="2000" b="1" dirty="0"/>
              <a:t>well-defined point in time</a:t>
            </a:r>
            <a:r>
              <a:rPr lang="en-AU" sz="2000" dirty="0"/>
              <a:t>, with clear “before” and “after” periods</a:t>
            </a:r>
          </a:p>
          <a:p>
            <a:pPr lvl="1">
              <a:spcBef>
                <a:spcPts val="0"/>
              </a:spcBef>
              <a:spcAft>
                <a:spcPts val="1200"/>
              </a:spcAft>
            </a:pPr>
            <a:r>
              <a:rPr lang="en-AU" sz="1800" dirty="0"/>
              <a:t>In some cases there may be a “transition” period, e.g. due to gradual roll-out of intervention</a:t>
            </a:r>
          </a:p>
          <a:p>
            <a:pPr marL="0" indent="0">
              <a:spcAft>
                <a:spcPts val="1200"/>
              </a:spcAft>
            </a:pPr>
            <a:r>
              <a:rPr lang="en-AU" sz="2000" dirty="0"/>
              <a:t>Affects a </a:t>
            </a:r>
            <a:r>
              <a:rPr lang="en-AU" sz="2000" b="1" dirty="0"/>
              <a:t>large proportion of population </a:t>
            </a:r>
            <a:r>
              <a:rPr lang="en-AU" sz="2000" dirty="0"/>
              <a:t>of interest</a:t>
            </a:r>
          </a:p>
          <a:p>
            <a:pPr marL="0" indent="0">
              <a:spcAft>
                <a:spcPts val="1200"/>
              </a:spcAft>
            </a:pPr>
            <a:endParaRPr lang="en-AU" sz="2000" dirty="0"/>
          </a:p>
          <a:p>
            <a:pPr marL="176213" indent="-176213">
              <a:spcAft>
                <a:spcPts val="1200"/>
              </a:spcAft>
            </a:pPr>
            <a:endParaRPr lang="en-AU" sz="1800" dirty="0"/>
          </a:p>
        </p:txBody>
      </p:sp>
      <p:sp>
        <p:nvSpPr>
          <p:cNvPr id="4" name="AutoShape 2">
            <a:extLst>
              <a:ext uri="{FF2B5EF4-FFF2-40B4-BE49-F238E27FC236}">
                <a16:creationId xmlns:a16="http://schemas.microsoft.com/office/drawing/2014/main" id="{9A9E7FCD-939C-4611-A99D-90584037500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4248988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6E70E-907B-4BDB-B9D0-D1093D3663F2}"/>
              </a:ext>
            </a:extLst>
          </p:cNvPr>
          <p:cNvPicPr>
            <a:picLocks noChangeAspect="1"/>
          </p:cNvPicPr>
          <p:nvPr/>
        </p:nvPicPr>
        <p:blipFill>
          <a:blip r:embed="rId3"/>
          <a:stretch>
            <a:fillRect/>
          </a:stretch>
        </p:blipFill>
        <p:spPr>
          <a:xfrm>
            <a:off x="3461938" y="267494"/>
            <a:ext cx="5357479" cy="4417259"/>
          </a:xfrm>
          <a:prstGeom prst="rect">
            <a:avLst/>
          </a:prstGeom>
        </p:spPr>
      </p:pic>
      <p:sp>
        <p:nvSpPr>
          <p:cNvPr id="5" name="TextBox 4">
            <a:extLst>
              <a:ext uri="{FF2B5EF4-FFF2-40B4-BE49-F238E27FC236}">
                <a16:creationId xmlns:a16="http://schemas.microsoft.com/office/drawing/2014/main" id="{F27975CC-5C80-49DA-9A85-76C177FCE5B0}"/>
              </a:ext>
            </a:extLst>
          </p:cNvPr>
          <p:cNvSpPr txBox="1"/>
          <p:nvPr/>
        </p:nvSpPr>
        <p:spPr>
          <a:xfrm>
            <a:off x="0" y="4861832"/>
            <a:ext cx="4094391" cy="261610"/>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00" i="0" u="none" strike="noStrike" kern="1200" cap="none" spc="0" normalizeH="0" baseline="0" noProof="0" dirty="0">
                <a:ln>
                  <a:noFill/>
                </a:ln>
                <a:solidFill>
                  <a:schemeClr val="tx1"/>
                </a:solidFill>
                <a:effectLst/>
                <a:uLnTx/>
                <a:uFillTx/>
                <a:ea typeface="+mn-ea"/>
                <a:cs typeface="Arial" panose="020B0604020202020204" pitchFamily="34" charset="0"/>
              </a:rPr>
              <a:t>Source: Wilkinson et al. </a:t>
            </a:r>
            <a:r>
              <a:rPr kumimoji="0" lang="en-AU" sz="1100" i="1" u="none" strike="noStrike" kern="1200" cap="none" spc="0" normalizeH="0" baseline="0" noProof="0" dirty="0">
                <a:ln>
                  <a:noFill/>
                </a:ln>
                <a:solidFill>
                  <a:schemeClr val="tx1"/>
                </a:solidFill>
                <a:effectLst/>
                <a:uLnTx/>
                <a:uFillTx/>
                <a:ea typeface="+mn-ea"/>
                <a:cs typeface="Arial" panose="020B0604020202020204" pitchFamily="34" charset="0"/>
              </a:rPr>
              <a:t>Lancet Public Health</a:t>
            </a:r>
            <a:r>
              <a:rPr kumimoji="0" lang="en-AU" sz="1100" i="0" u="none" strike="noStrike" kern="1200" cap="none" spc="0" normalizeH="0" baseline="0" noProof="0" dirty="0">
                <a:ln>
                  <a:noFill/>
                </a:ln>
                <a:solidFill>
                  <a:schemeClr val="tx1"/>
                </a:solidFill>
                <a:effectLst/>
                <a:uLnTx/>
                <a:uFillTx/>
                <a:ea typeface="+mn-ea"/>
                <a:cs typeface="Arial" panose="020B0604020202020204" pitchFamily="34" charset="0"/>
              </a:rPr>
              <a:t>. 2019;4:e618-27;</a:t>
            </a:r>
          </a:p>
        </p:txBody>
      </p:sp>
      <p:sp>
        <p:nvSpPr>
          <p:cNvPr id="8" name="TextBox 7">
            <a:extLst>
              <a:ext uri="{FF2B5EF4-FFF2-40B4-BE49-F238E27FC236}">
                <a16:creationId xmlns:a16="http://schemas.microsoft.com/office/drawing/2014/main" id="{DF680F48-055E-48FF-BFB8-C0B8505DDC36}"/>
              </a:ext>
            </a:extLst>
          </p:cNvPr>
          <p:cNvSpPr txBox="1"/>
          <p:nvPr/>
        </p:nvSpPr>
        <p:spPr>
          <a:xfrm>
            <a:off x="467544" y="1275606"/>
            <a:ext cx="2736304" cy="1668149"/>
          </a:xfrm>
          <a:prstGeom prst="rect">
            <a:avLst/>
          </a:prstGeom>
        </p:spPr>
        <p:txBody>
          <a:bodyPr wrap="square" rtlCol="0">
            <a:spAutoFit/>
          </a:bodyPr>
          <a:lstStyle/>
          <a:p>
            <a:pPr marL="185738" marR="0" indent="-185738"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600" i="0" u="none" strike="noStrike" kern="1200" cap="none" spc="0" normalizeH="0" baseline="0" noProof="0" dirty="0">
                <a:ln>
                  <a:noFill/>
                </a:ln>
                <a:solidFill>
                  <a:schemeClr val="tx1"/>
                </a:solidFill>
                <a:effectLst/>
                <a:uLnTx/>
                <a:uFillTx/>
                <a:ea typeface="+mn-ea"/>
                <a:cs typeface="Arial" panose="020B0604020202020204" pitchFamily="34" charset="0"/>
              </a:rPr>
              <a:t>Intervention = Tax increases on tobacco products </a:t>
            </a:r>
          </a:p>
          <a:p>
            <a:pPr marL="185738" marR="0" indent="-185738"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60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185738" marR="0" indent="-185738" algn="l" defTabSz="914400" rtl="0" eaLnBrk="1" fontAlgn="auto" latinLnBrk="0" hangingPunct="1">
              <a:lnSpc>
                <a:spcPct val="100000"/>
              </a:lnSpc>
              <a:spcBef>
                <a:spcPct val="20000"/>
              </a:spcBef>
              <a:spcAft>
                <a:spcPts val="0"/>
              </a:spcAft>
              <a:buClrTx/>
              <a:buSzTx/>
              <a:buFont typeface="Arial" pitchFamily="34" charset="0"/>
              <a:buNone/>
              <a:tabLst/>
            </a:pPr>
            <a:r>
              <a:rPr lang="en-AU" sz="1600" dirty="0">
                <a:ea typeface="+mn-ea"/>
                <a:cs typeface="Arial" panose="020B0604020202020204" pitchFamily="34" charset="0"/>
              </a:rPr>
              <a:t>Outcome = </a:t>
            </a:r>
            <a:r>
              <a:rPr kumimoji="0" lang="en-AU" sz="1600" i="0" u="none" strike="noStrike" kern="1200" cap="none" spc="0" normalizeH="0" baseline="0" noProof="0" dirty="0">
                <a:ln>
                  <a:noFill/>
                </a:ln>
                <a:solidFill>
                  <a:schemeClr val="tx1"/>
                </a:solidFill>
                <a:effectLst/>
                <a:uLnTx/>
                <a:uFillTx/>
                <a:ea typeface="+mn-ea"/>
                <a:cs typeface="Arial" panose="020B0604020202020204" pitchFamily="34" charset="0"/>
              </a:rPr>
              <a:t>smoking prevalence in Australian capital cities</a:t>
            </a:r>
          </a:p>
        </p:txBody>
      </p:sp>
    </p:spTree>
    <p:extLst>
      <p:ext uri="{BB962C8B-B14F-4D97-AF65-F5344CB8AC3E}">
        <p14:creationId xmlns:p14="http://schemas.microsoft.com/office/powerpoint/2010/main" val="306016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76EA56-0173-4CF4-9607-2D536317AC71}"/>
              </a:ext>
            </a:extLst>
          </p:cNvPr>
          <p:cNvPicPr>
            <a:picLocks noChangeAspect="1"/>
          </p:cNvPicPr>
          <p:nvPr/>
        </p:nvPicPr>
        <p:blipFill>
          <a:blip r:embed="rId3"/>
          <a:stretch>
            <a:fillRect/>
          </a:stretch>
        </p:blipFill>
        <p:spPr>
          <a:xfrm>
            <a:off x="909637" y="1084365"/>
            <a:ext cx="7324725" cy="3343275"/>
          </a:xfrm>
          <a:prstGeom prst="rect">
            <a:avLst/>
          </a:prstGeom>
        </p:spPr>
      </p:pic>
      <p:sp>
        <p:nvSpPr>
          <p:cNvPr id="5" name="TextBox 4">
            <a:extLst>
              <a:ext uri="{FF2B5EF4-FFF2-40B4-BE49-F238E27FC236}">
                <a16:creationId xmlns:a16="http://schemas.microsoft.com/office/drawing/2014/main" id="{6CC797BB-C992-4AC2-8B9D-430C32C70F93}"/>
              </a:ext>
            </a:extLst>
          </p:cNvPr>
          <p:cNvSpPr txBox="1"/>
          <p:nvPr/>
        </p:nvSpPr>
        <p:spPr>
          <a:xfrm>
            <a:off x="0" y="4861832"/>
            <a:ext cx="3474028" cy="261610"/>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00" i="0" u="none" strike="noStrike" kern="1200" cap="none" spc="0" normalizeH="0" baseline="0" noProof="0" dirty="0">
                <a:ln>
                  <a:noFill/>
                </a:ln>
                <a:solidFill>
                  <a:schemeClr val="tx1"/>
                </a:solidFill>
                <a:effectLst/>
                <a:uLnTx/>
                <a:uFillTx/>
                <a:ea typeface="+mn-ea"/>
                <a:cs typeface="Arial" panose="020B0604020202020204" pitchFamily="34" charset="0"/>
              </a:rPr>
              <a:t>Source: Gale et al. </a:t>
            </a:r>
            <a:r>
              <a:rPr kumimoji="0" lang="en-AU" sz="1100" i="1" u="none" strike="noStrike" kern="1200" cap="none" spc="0" normalizeH="0" baseline="0" noProof="0" dirty="0">
                <a:ln>
                  <a:noFill/>
                </a:ln>
                <a:solidFill>
                  <a:schemeClr val="tx1"/>
                </a:solidFill>
                <a:effectLst/>
                <a:uLnTx/>
                <a:uFillTx/>
                <a:ea typeface="+mn-ea"/>
                <a:cs typeface="Arial" panose="020B0604020202020204" pitchFamily="34" charset="0"/>
              </a:rPr>
              <a:t>BMC Public Health</a:t>
            </a:r>
            <a:r>
              <a:rPr kumimoji="0" lang="en-AU" sz="1100" i="0" u="none" strike="noStrike" kern="1200" cap="none" spc="0" normalizeH="0" baseline="0" noProof="0" dirty="0">
                <a:ln>
                  <a:noFill/>
                </a:ln>
                <a:solidFill>
                  <a:schemeClr val="tx1"/>
                </a:solidFill>
                <a:effectLst/>
                <a:uLnTx/>
                <a:uFillTx/>
                <a:ea typeface="+mn-ea"/>
                <a:cs typeface="Arial" panose="020B0604020202020204" pitchFamily="34" charset="0"/>
              </a:rPr>
              <a:t>. 2015;15:468.</a:t>
            </a:r>
          </a:p>
        </p:txBody>
      </p:sp>
      <p:sp>
        <p:nvSpPr>
          <p:cNvPr id="7" name="TextBox 6">
            <a:extLst>
              <a:ext uri="{FF2B5EF4-FFF2-40B4-BE49-F238E27FC236}">
                <a16:creationId xmlns:a16="http://schemas.microsoft.com/office/drawing/2014/main" id="{36601B65-1716-4C48-BA18-502C06978BB1}"/>
              </a:ext>
            </a:extLst>
          </p:cNvPr>
          <p:cNvSpPr txBox="1"/>
          <p:nvPr/>
        </p:nvSpPr>
        <p:spPr>
          <a:xfrm>
            <a:off x="1187624" y="182352"/>
            <a:ext cx="6271684" cy="935641"/>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1200"/>
              </a:spcAft>
              <a:buClrTx/>
              <a:buSzTx/>
              <a:buFont typeface="Arial" pitchFamily="34" charset="0"/>
              <a:buNone/>
              <a:tabLst/>
            </a:pPr>
            <a:r>
              <a:rPr kumimoji="0" lang="en-AU" sz="1400" i="0" u="none" strike="noStrike" kern="1200" cap="none" spc="0" normalizeH="0" baseline="0" noProof="0" dirty="0">
                <a:ln>
                  <a:noFill/>
                </a:ln>
                <a:solidFill>
                  <a:schemeClr val="tx1"/>
                </a:solidFill>
                <a:effectLst/>
                <a:uLnTx/>
                <a:uFillTx/>
                <a:ea typeface="+mn-ea"/>
                <a:cs typeface="Arial" panose="020B0604020202020204" pitchFamily="34" charset="0"/>
              </a:rPr>
              <a:t>Intervention = Price decrease (2000) and increase (2008) on ready-to-drink alcoholic beverages (“alcopops”)</a:t>
            </a:r>
          </a:p>
          <a:p>
            <a:pPr marL="342900" marR="0" indent="-342900" algn="l" defTabSz="914400" rtl="0" eaLnBrk="1" fontAlgn="auto" latinLnBrk="0" hangingPunct="1">
              <a:lnSpc>
                <a:spcPct val="100000"/>
              </a:lnSpc>
              <a:spcBef>
                <a:spcPct val="20000"/>
              </a:spcBef>
              <a:spcAft>
                <a:spcPts val="1200"/>
              </a:spcAft>
              <a:buClrTx/>
              <a:buSzTx/>
              <a:buFont typeface="Arial" pitchFamily="34" charset="0"/>
              <a:buNone/>
              <a:tabLst/>
            </a:pPr>
            <a:r>
              <a:rPr lang="en-AU" sz="1400" dirty="0">
                <a:ea typeface="+mn-ea"/>
                <a:cs typeface="Arial" panose="020B0604020202020204" pitchFamily="34" charset="0"/>
              </a:rPr>
              <a:t>Outcome = </a:t>
            </a:r>
            <a:r>
              <a:rPr kumimoji="0" lang="en-AU" sz="1400" i="0" u="none" strike="noStrike" kern="1200" cap="none" spc="0" normalizeH="0" baseline="0" noProof="0" dirty="0">
                <a:ln>
                  <a:noFill/>
                </a:ln>
                <a:solidFill>
                  <a:schemeClr val="tx1"/>
                </a:solidFill>
                <a:effectLst/>
                <a:uLnTx/>
                <a:uFillTx/>
                <a:ea typeface="+mn-ea"/>
                <a:cs typeface="Arial" panose="020B0604020202020204" pitchFamily="34" charset="0"/>
              </a:rPr>
              <a:t>ED presentations for acute alcohol problems in young women</a:t>
            </a:r>
          </a:p>
        </p:txBody>
      </p:sp>
    </p:spTree>
    <p:extLst>
      <p:ext uri="{BB962C8B-B14F-4D97-AF65-F5344CB8AC3E}">
        <p14:creationId xmlns:p14="http://schemas.microsoft.com/office/powerpoint/2010/main" val="2394708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C797BB-C992-4AC2-8B9D-430C32C70F93}"/>
              </a:ext>
            </a:extLst>
          </p:cNvPr>
          <p:cNvSpPr txBox="1"/>
          <p:nvPr/>
        </p:nvSpPr>
        <p:spPr>
          <a:xfrm>
            <a:off x="0" y="4861832"/>
            <a:ext cx="3474028" cy="261610"/>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100" i="0" u="none" strike="noStrike" kern="1200" cap="none" spc="0" normalizeH="0" baseline="0" noProof="0" dirty="0">
                <a:ln>
                  <a:noFill/>
                </a:ln>
                <a:solidFill>
                  <a:schemeClr val="tx1"/>
                </a:solidFill>
                <a:effectLst/>
                <a:uLnTx/>
                <a:uFillTx/>
                <a:ea typeface="+mn-ea"/>
                <a:cs typeface="Arial" panose="020B0604020202020204" pitchFamily="34" charset="0"/>
              </a:rPr>
              <a:t>Source: Cairns et al. </a:t>
            </a:r>
            <a:r>
              <a:rPr kumimoji="0" lang="en-AU" sz="1100" i="1" u="none" strike="noStrike" kern="1200" cap="none" spc="0" normalizeH="0" baseline="0" noProof="0" dirty="0">
                <a:ln>
                  <a:noFill/>
                </a:ln>
                <a:solidFill>
                  <a:schemeClr val="tx1"/>
                </a:solidFill>
                <a:effectLst/>
                <a:uLnTx/>
                <a:uFillTx/>
                <a:ea typeface="+mn-ea"/>
                <a:cs typeface="Arial" panose="020B0604020202020204" pitchFamily="34" charset="0"/>
              </a:rPr>
              <a:t>Addiction.</a:t>
            </a:r>
            <a:r>
              <a:rPr kumimoji="0" lang="en-AU" sz="1100" i="0" u="none" strike="noStrike" kern="1200" cap="none" spc="0" normalizeH="0" baseline="0" noProof="0" dirty="0">
                <a:ln>
                  <a:noFill/>
                </a:ln>
                <a:solidFill>
                  <a:schemeClr val="tx1"/>
                </a:solidFill>
                <a:effectLst/>
                <a:uLnTx/>
                <a:uFillTx/>
                <a:ea typeface="+mn-ea"/>
                <a:cs typeface="Arial" panose="020B0604020202020204" pitchFamily="34" charset="0"/>
              </a:rPr>
              <a:t> 2020;115(3):451-459</a:t>
            </a:r>
          </a:p>
        </p:txBody>
      </p:sp>
      <p:sp>
        <p:nvSpPr>
          <p:cNvPr id="7" name="TextBox 6">
            <a:extLst>
              <a:ext uri="{FF2B5EF4-FFF2-40B4-BE49-F238E27FC236}">
                <a16:creationId xmlns:a16="http://schemas.microsoft.com/office/drawing/2014/main" id="{36601B65-1716-4C48-BA18-502C06978BB1}"/>
              </a:ext>
            </a:extLst>
          </p:cNvPr>
          <p:cNvSpPr txBox="1"/>
          <p:nvPr/>
        </p:nvSpPr>
        <p:spPr>
          <a:xfrm>
            <a:off x="1016395" y="262495"/>
            <a:ext cx="6700873" cy="566309"/>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i="0" u="none" strike="noStrike" kern="1200" cap="none" spc="0" normalizeH="0" baseline="0" noProof="0" dirty="0">
                <a:ln>
                  <a:noFill/>
                </a:ln>
                <a:solidFill>
                  <a:schemeClr val="tx1"/>
                </a:solidFill>
                <a:effectLst/>
                <a:uLnTx/>
                <a:uFillTx/>
                <a:ea typeface="+mn-ea"/>
                <a:cs typeface="Arial" panose="020B0604020202020204" pitchFamily="34" charset="0"/>
              </a:rPr>
              <a:t>Intervention = Rescheduling of codeine from over-the-counter to prescription-only</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400" dirty="0">
                <a:ea typeface="+mn-ea"/>
                <a:cs typeface="Arial" panose="020B0604020202020204" pitchFamily="34" charset="0"/>
              </a:rPr>
              <a:t>Outcome =</a:t>
            </a:r>
            <a:r>
              <a:rPr kumimoji="0" lang="en-AU" sz="1400" i="0" u="none" strike="noStrike" kern="1200" cap="none" spc="0" normalizeH="0" baseline="0" noProof="0" dirty="0">
                <a:ln>
                  <a:noFill/>
                </a:ln>
                <a:solidFill>
                  <a:schemeClr val="tx1"/>
                </a:solidFill>
                <a:effectLst/>
                <a:uLnTx/>
                <a:uFillTx/>
                <a:ea typeface="+mn-ea"/>
                <a:cs typeface="Arial" panose="020B0604020202020204" pitchFamily="34" charset="0"/>
              </a:rPr>
              <a:t> Poisonings calls to the NSW Poisons Information Centre</a:t>
            </a:r>
          </a:p>
        </p:txBody>
      </p:sp>
      <p:grpSp>
        <p:nvGrpSpPr>
          <p:cNvPr id="8" name="Group 7">
            <a:extLst>
              <a:ext uri="{FF2B5EF4-FFF2-40B4-BE49-F238E27FC236}">
                <a16:creationId xmlns:a16="http://schemas.microsoft.com/office/drawing/2014/main" id="{234BB7F1-F601-4EB5-B36F-C8D60EE95790}"/>
              </a:ext>
            </a:extLst>
          </p:cNvPr>
          <p:cNvGrpSpPr/>
          <p:nvPr/>
        </p:nvGrpSpPr>
        <p:grpSpPr>
          <a:xfrm>
            <a:off x="1115616" y="1105267"/>
            <a:ext cx="6601652" cy="3375794"/>
            <a:chOff x="1115616" y="1105267"/>
            <a:chExt cx="6601652" cy="3375794"/>
          </a:xfrm>
        </p:grpSpPr>
        <p:pic>
          <p:nvPicPr>
            <p:cNvPr id="3" name="Picture 2">
              <a:extLst>
                <a:ext uri="{FF2B5EF4-FFF2-40B4-BE49-F238E27FC236}">
                  <a16:creationId xmlns:a16="http://schemas.microsoft.com/office/drawing/2014/main" id="{3F730623-7919-481F-A303-55274C2DB355}"/>
                </a:ext>
              </a:extLst>
            </p:cNvPr>
            <p:cNvPicPr>
              <a:picLocks noChangeAspect="1"/>
            </p:cNvPicPr>
            <p:nvPr/>
          </p:nvPicPr>
          <p:blipFill rotWithShape="1">
            <a:blip r:embed="rId3"/>
            <a:srcRect t="49570"/>
            <a:stretch/>
          </p:blipFill>
          <p:spPr>
            <a:xfrm>
              <a:off x="4416442" y="1105267"/>
              <a:ext cx="3300826" cy="3362411"/>
            </a:xfrm>
            <a:prstGeom prst="rect">
              <a:avLst/>
            </a:prstGeom>
          </p:spPr>
        </p:pic>
        <p:pic>
          <p:nvPicPr>
            <p:cNvPr id="4" name="Picture 3">
              <a:extLst>
                <a:ext uri="{FF2B5EF4-FFF2-40B4-BE49-F238E27FC236}">
                  <a16:creationId xmlns:a16="http://schemas.microsoft.com/office/drawing/2014/main" id="{635707CB-03CD-4269-B432-88E1ECF4BA41}"/>
                </a:ext>
              </a:extLst>
            </p:cNvPr>
            <p:cNvPicPr>
              <a:picLocks noChangeAspect="1"/>
            </p:cNvPicPr>
            <p:nvPr/>
          </p:nvPicPr>
          <p:blipFill rotWithShape="1">
            <a:blip r:embed="rId3"/>
            <a:srcRect b="49570"/>
            <a:stretch/>
          </p:blipFill>
          <p:spPr>
            <a:xfrm>
              <a:off x="1115616" y="1118650"/>
              <a:ext cx="3300826" cy="3362411"/>
            </a:xfrm>
            <a:prstGeom prst="rect">
              <a:avLst/>
            </a:prstGeom>
          </p:spPr>
        </p:pic>
      </p:grpSp>
    </p:spTree>
    <p:extLst>
      <p:ext uri="{BB962C8B-B14F-4D97-AF65-F5344CB8AC3E}">
        <p14:creationId xmlns:p14="http://schemas.microsoft.com/office/powerpoint/2010/main" val="72807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663C19-54ED-4015-B2F2-107CAAB2E52D}"/>
              </a:ext>
            </a:extLst>
          </p:cNvPr>
          <p:cNvPicPr>
            <a:picLocks noChangeAspect="1"/>
          </p:cNvPicPr>
          <p:nvPr/>
        </p:nvPicPr>
        <p:blipFill>
          <a:blip r:embed="rId2"/>
          <a:stretch>
            <a:fillRect/>
          </a:stretch>
        </p:blipFill>
        <p:spPr>
          <a:xfrm>
            <a:off x="3563888" y="267494"/>
            <a:ext cx="4968552" cy="3885262"/>
          </a:xfrm>
          <a:prstGeom prst="rect">
            <a:avLst/>
          </a:prstGeom>
        </p:spPr>
      </p:pic>
      <p:sp>
        <p:nvSpPr>
          <p:cNvPr id="7" name="TextBox 6">
            <a:extLst>
              <a:ext uri="{FF2B5EF4-FFF2-40B4-BE49-F238E27FC236}">
                <a16:creationId xmlns:a16="http://schemas.microsoft.com/office/drawing/2014/main" id="{A52E3B89-285B-4068-940A-88303036BC50}"/>
              </a:ext>
            </a:extLst>
          </p:cNvPr>
          <p:cNvSpPr txBox="1"/>
          <p:nvPr/>
        </p:nvSpPr>
        <p:spPr>
          <a:xfrm>
            <a:off x="251520" y="4011910"/>
            <a:ext cx="6436761" cy="954107"/>
          </a:xfrm>
          <a:prstGeom prst="rect">
            <a:avLst/>
          </a:prstGeom>
          <a:noFill/>
        </p:spPr>
        <p:txBody>
          <a:bodyPr wrap="square">
            <a:spAutoFit/>
          </a:bodyPr>
          <a:lstStyle/>
          <a:p>
            <a:pPr algn="l"/>
            <a:r>
              <a:rPr lang="en-AU" sz="1400" b="0" i="0" dirty="0">
                <a:solidFill>
                  <a:srgbClr val="0A0A0A"/>
                </a:solidFill>
                <a:effectLst/>
                <a:latin typeface="+mn-lt"/>
              </a:rPr>
              <a:t>Young et al. </a:t>
            </a:r>
            <a:r>
              <a:rPr lang="en-AU" sz="1400" b="0" i="1" dirty="0">
                <a:solidFill>
                  <a:srgbClr val="0A0A0A"/>
                </a:solidFill>
                <a:effectLst/>
                <a:latin typeface="+mn-lt"/>
              </a:rPr>
              <a:t>MJA</a:t>
            </a:r>
            <a:r>
              <a:rPr lang="en-AU" sz="1400" b="0" i="0" dirty="0">
                <a:solidFill>
                  <a:srgbClr val="0A0A0A"/>
                </a:solidFill>
                <a:effectLst/>
                <a:latin typeface="+mn-lt"/>
              </a:rPr>
              <a:t> 2014;200(1):29. </a:t>
            </a:r>
          </a:p>
          <a:p>
            <a:pPr algn="l"/>
            <a:endParaRPr lang="en-AU" sz="1400" dirty="0">
              <a:solidFill>
                <a:srgbClr val="0A0A0A"/>
              </a:solidFill>
              <a:latin typeface="+mn-lt"/>
            </a:endParaRPr>
          </a:p>
          <a:p>
            <a:pPr algn="l"/>
            <a:r>
              <a:rPr lang="en-AU" sz="1400" b="0" i="0" dirty="0">
                <a:solidFill>
                  <a:srgbClr val="0A0A0A"/>
                </a:solidFill>
                <a:effectLst/>
                <a:latin typeface="+mn-lt"/>
              </a:rPr>
              <a:t>See appendix: </a:t>
            </a:r>
            <a:r>
              <a:rPr lang="en-AU" sz="1400" b="0" i="0" dirty="0">
                <a:solidFill>
                  <a:srgbClr val="0A0A0A"/>
                </a:solidFill>
                <a:effectLst/>
                <a:latin typeface="+mn-lt"/>
                <a:hlinkClick r:id="rId3"/>
              </a:rPr>
              <a:t>https://www.mja.com.au/journal/2014/200/1/association-between-tobacco-plain-packaging-and-quitline-calls-population-based</a:t>
            </a:r>
            <a:endParaRPr lang="en-AU" sz="1400" b="0" i="0" dirty="0">
              <a:solidFill>
                <a:srgbClr val="0A0A0A"/>
              </a:solidFill>
              <a:effectLst/>
              <a:latin typeface="+mn-lt"/>
            </a:endParaRPr>
          </a:p>
        </p:txBody>
      </p:sp>
      <p:sp>
        <p:nvSpPr>
          <p:cNvPr id="6" name="TextBox 5">
            <a:extLst>
              <a:ext uri="{FF2B5EF4-FFF2-40B4-BE49-F238E27FC236}">
                <a16:creationId xmlns:a16="http://schemas.microsoft.com/office/drawing/2014/main" id="{8AC364D4-9017-4EFE-854C-0F742BFC5CF3}"/>
              </a:ext>
            </a:extLst>
          </p:cNvPr>
          <p:cNvSpPr txBox="1"/>
          <p:nvPr/>
        </p:nvSpPr>
        <p:spPr>
          <a:xfrm>
            <a:off x="428603" y="411510"/>
            <a:ext cx="2952328" cy="997196"/>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i="0" u="none" strike="noStrike" kern="1200" cap="none" spc="0" normalizeH="0" baseline="0" noProof="0" dirty="0">
                <a:ln>
                  <a:noFill/>
                </a:ln>
                <a:solidFill>
                  <a:schemeClr val="tx1"/>
                </a:solidFill>
                <a:effectLst/>
                <a:uLnTx/>
                <a:uFillTx/>
                <a:ea typeface="+mn-ea"/>
                <a:cs typeface="Arial" panose="020B0604020202020204" pitchFamily="34" charset="0"/>
              </a:rPr>
              <a:t>Intervention = Plain tobacco packaging and graphic health warnings</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400" dirty="0">
                <a:ea typeface="+mn-ea"/>
                <a:cs typeface="Arial" panose="020B0604020202020204" pitchFamily="34" charset="0"/>
              </a:rPr>
              <a:t>Outcome =</a:t>
            </a:r>
            <a:r>
              <a:rPr kumimoji="0" lang="en-AU" sz="1400" i="0" u="none" strike="noStrike" kern="1200" cap="none" spc="0" normalizeH="0" baseline="0" noProof="0" dirty="0">
                <a:ln>
                  <a:noFill/>
                </a:ln>
                <a:solidFill>
                  <a:schemeClr val="tx1"/>
                </a:solidFill>
                <a:effectLst/>
                <a:uLnTx/>
                <a:uFillTx/>
                <a:ea typeface="+mn-ea"/>
                <a:cs typeface="Arial" panose="020B0604020202020204" pitchFamily="34" charset="0"/>
              </a:rPr>
              <a:t> Calls to Quitline</a:t>
            </a:r>
          </a:p>
        </p:txBody>
      </p:sp>
    </p:spTree>
    <p:extLst>
      <p:ext uri="{BB962C8B-B14F-4D97-AF65-F5344CB8AC3E}">
        <p14:creationId xmlns:p14="http://schemas.microsoft.com/office/powerpoint/2010/main" val="3641140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FED066E-37A3-4EE2-97FC-787355741D8B}"/>
              </a:ext>
            </a:extLst>
          </p:cNvPr>
          <p:cNvSpPr>
            <a:spLocks noGrp="1"/>
          </p:cNvSpPr>
          <p:nvPr>
            <p:ph type="title"/>
          </p:nvPr>
        </p:nvSpPr>
        <p:spPr>
          <a:xfrm>
            <a:off x="468313" y="361950"/>
            <a:ext cx="8229600" cy="369332"/>
          </a:xfrm>
        </p:spPr>
        <p:txBody>
          <a:bodyPr/>
          <a:lstStyle/>
          <a:p>
            <a:r>
              <a:rPr lang="en-AU" sz="2400" dirty="0"/>
              <a:t>Main strengths and limitations of ITS</a:t>
            </a:r>
          </a:p>
        </p:txBody>
      </p:sp>
      <p:pic>
        <p:nvPicPr>
          <p:cNvPr id="3" name="Graphic 2" descr="Smiling face outline">
            <a:extLst>
              <a:ext uri="{FF2B5EF4-FFF2-40B4-BE49-F238E27FC236}">
                <a16:creationId xmlns:a16="http://schemas.microsoft.com/office/drawing/2014/main" id="{C1EBAF1F-F173-4540-AE80-F220AF7BE7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7703" y="900867"/>
            <a:ext cx="914400" cy="914400"/>
          </a:xfrm>
          <a:prstGeom prst="rect">
            <a:avLst/>
          </a:prstGeom>
        </p:spPr>
      </p:pic>
      <p:pic>
        <p:nvPicPr>
          <p:cNvPr id="5" name="Graphic 4" descr="Sad face outline">
            <a:extLst>
              <a:ext uri="{FF2B5EF4-FFF2-40B4-BE49-F238E27FC236}">
                <a16:creationId xmlns:a16="http://schemas.microsoft.com/office/drawing/2014/main" id="{EDE775CE-A0E1-4880-AAFD-2A2C4FA0AB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1898" y="792837"/>
            <a:ext cx="914400" cy="914400"/>
          </a:xfrm>
          <a:prstGeom prst="rect">
            <a:avLst/>
          </a:prstGeom>
        </p:spPr>
      </p:pic>
      <p:graphicFrame>
        <p:nvGraphicFramePr>
          <p:cNvPr id="2" name="Table 3">
            <a:extLst>
              <a:ext uri="{FF2B5EF4-FFF2-40B4-BE49-F238E27FC236}">
                <a16:creationId xmlns:a16="http://schemas.microsoft.com/office/drawing/2014/main" id="{4002A3FF-233A-46C8-92C6-9DB56C209266}"/>
              </a:ext>
            </a:extLst>
          </p:cNvPr>
          <p:cNvGraphicFramePr>
            <a:graphicFrameLocks noGrp="1"/>
          </p:cNvGraphicFramePr>
          <p:nvPr>
            <p:extLst>
              <p:ext uri="{D42A27DB-BD31-4B8C-83A1-F6EECF244321}">
                <p14:modId xmlns:p14="http://schemas.microsoft.com/office/powerpoint/2010/main" val="995951262"/>
              </p:ext>
            </p:extLst>
          </p:nvPr>
        </p:nvGraphicFramePr>
        <p:xfrm>
          <a:off x="468313" y="1419622"/>
          <a:ext cx="8424170" cy="2423160"/>
        </p:xfrm>
        <a:graphic>
          <a:graphicData uri="http://schemas.openxmlformats.org/drawingml/2006/table">
            <a:tbl>
              <a:tblPr firstRow="1" bandRow="1">
                <a:tableStyleId>{5C22544A-7EE6-4342-B048-85BDC9FD1C3A}</a:tableStyleId>
              </a:tblPr>
              <a:tblGrid>
                <a:gridCol w="4212085">
                  <a:extLst>
                    <a:ext uri="{9D8B030D-6E8A-4147-A177-3AD203B41FA5}">
                      <a16:colId xmlns:a16="http://schemas.microsoft.com/office/drawing/2014/main" val="807658770"/>
                    </a:ext>
                  </a:extLst>
                </a:gridCol>
                <a:gridCol w="4212085">
                  <a:extLst>
                    <a:ext uri="{9D8B030D-6E8A-4147-A177-3AD203B41FA5}">
                      <a16:colId xmlns:a16="http://schemas.microsoft.com/office/drawing/2014/main" val="138009885"/>
                    </a:ext>
                  </a:extLst>
                </a:gridCol>
              </a:tblGrid>
              <a:tr h="370840">
                <a:tc>
                  <a:txBody>
                    <a:bodyPr/>
                    <a:lstStyle/>
                    <a:p>
                      <a:pPr>
                        <a:spcBef>
                          <a:spcPts val="1200"/>
                        </a:spcBef>
                        <a:spcAft>
                          <a:spcPts val="1200"/>
                        </a:spcAft>
                      </a:pPr>
                      <a:r>
                        <a:rPr lang="en-AU" sz="2000" dirty="0">
                          <a:solidFill>
                            <a:schemeClr val="tx1"/>
                          </a:solidFill>
                        </a:rPr>
                        <a:t>Strengths</a:t>
                      </a:r>
                    </a:p>
                    <a:p>
                      <a:pPr marL="177800" indent="-177800">
                        <a:spcBef>
                          <a:spcPts val="300"/>
                        </a:spcBef>
                        <a:spcAft>
                          <a:spcPts val="1200"/>
                        </a:spcAft>
                        <a:buFont typeface="Arial" panose="020B0604020202020204" pitchFamily="34" charset="0"/>
                        <a:buChar char="•"/>
                      </a:pPr>
                      <a:r>
                        <a:rPr lang="en-AU" sz="1800" b="0" dirty="0">
                          <a:solidFill>
                            <a:schemeClr val="tx1"/>
                          </a:solidFill>
                        </a:rPr>
                        <a:t>Takes into account pre-existing trends and patterns </a:t>
                      </a:r>
                    </a:p>
                    <a:p>
                      <a:pPr marL="177800" indent="-177800">
                        <a:spcBef>
                          <a:spcPts val="300"/>
                        </a:spcBef>
                        <a:spcAft>
                          <a:spcPts val="0"/>
                        </a:spcAft>
                        <a:buFont typeface="Arial" panose="020B0604020202020204" pitchFamily="34" charset="0"/>
                        <a:buChar char="•"/>
                      </a:pPr>
                      <a:r>
                        <a:rPr lang="en-AU" sz="1800" b="0" dirty="0">
                          <a:solidFill>
                            <a:schemeClr val="tx1"/>
                          </a:solidFill>
                        </a:rPr>
                        <a:t>Selection bias and confounding are rare, assuming the underlying population is stable</a:t>
                      </a:r>
                    </a:p>
                    <a:p>
                      <a:endParaRPr lang="en-AU"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spcBef>
                          <a:spcPts val="300"/>
                        </a:spcBef>
                        <a:spcAft>
                          <a:spcPts val="1200"/>
                        </a:spcAft>
                      </a:pPr>
                      <a:r>
                        <a:rPr lang="en-AU" sz="2000" dirty="0">
                          <a:solidFill>
                            <a:schemeClr val="tx1"/>
                          </a:solidFill>
                        </a:rPr>
                        <a:t>Limitations</a:t>
                      </a:r>
                    </a:p>
                    <a:p>
                      <a:pPr marL="357188" indent="-357188">
                        <a:spcBef>
                          <a:spcPts val="300"/>
                        </a:spcBef>
                        <a:spcAft>
                          <a:spcPts val="1200"/>
                        </a:spcAft>
                        <a:buFont typeface="Arial" panose="020B0604020202020204" pitchFamily="34" charset="0"/>
                        <a:buChar char="•"/>
                      </a:pPr>
                      <a:r>
                        <a:rPr lang="en-AU" sz="1800" b="0" dirty="0">
                          <a:solidFill>
                            <a:schemeClr val="tx1"/>
                          </a:solidFill>
                        </a:rPr>
                        <a:t>Alternate explanations for the observed changes cannot definitively be ruled out, such as co-interventions at the same time</a:t>
                      </a:r>
                    </a:p>
                    <a:p>
                      <a:pPr marL="357188" indent="-357188">
                        <a:spcBef>
                          <a:spcPts val="300"/>
                        </a:spcBef>
                        <a:spcAft>
                          <a:spcPts val="1200"/>
                        </a:spcAft>
                        <a:buFont typeface="Arial" panose="020B0604020202020204" pitchFamily="34" charset="0"/>
                        <a:buChar char="•"/>
                      </a:pPr>
                      <a:r>
                        <a:rPr lang="en-AU" sz="1800" b="0" dirty="0">
                          <a:solidFill>
                            <a:schemeClr val="tx1"/>
                          </a:solidFill>
                        </a:rPr>
                        <a:t>It has limited ability to discern person-level predictors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8225780"/>
                  </a:ext>
                </a:extLst>
              </a:tr>
            </a:tbl>
          </a:graphicData>
        </a:graphic>
      </p:graphicFrame>
    </p:spTree>
    <p:extLst>
      <p:ext uri="{BB962C8B-B14F-4D97-AF65-F5344CB8AC3E}">
        <p14:creationId xmlns:p14="http://schemas.microsoft.com/office/powerpoint/2010/main" val="1501704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FE8C-5196-4548-A5C0-23E2252ABF09}"/>
              </a:ext>
            </a:extLst>
          </p:cNvPr>
          <p:cNvSpPr>
            <a:spLocks noGrp="1"/>
          </p:cNvSpPr>
          <p:nvPr>
            <p:ph type="title"/>
          </p:nvPr>
        </p:nvSpPr>
        <p:spPr>
          <a:xfrm>
            <a:off x="457200" y="462265"/>
            <a:ext cx="8229600" cy="369332"/>
          </a:xfrm>
        </p:spPr>
        <p:txBody>
          <a:bodyPr/>
          <a:lstStyle/>
          <a:p>
            <a:r>
              <a:rPr lang="en-AU" sz="2400" dirty="0"/>
              <a:t>Intervention impact – questions to consider</a:t>
            </a:r>
          </a:p>
        </p:txBody>
      </p:sp>
      <p:sp>
        <p:nvSpPr>
          <p:cNvPr id="10" name="Content Placeholder 9">
            <a:extLst>
              <a:ext uri="{FF2B5EF4-FFF2-40B4-BE49-F238E27FC236}">
                <a16:creationId xmlns:a16="http://schemas.microsoft.com/office/drawing/2014/main" id="{70D94BCB-5356-45E3-A3C5-825A385E9DC0}"/>
              </a:ext>
            </a:extLst>
          </p:cNvPr>
          <p:cNvSpPr>
            <a:spLocks noGrp="1"/>
          </p:cNvSpPr>
          <p:nvPr>
            <p:ph sz="quarter" idx="11"/>
          </p:nvPr>
        </p:nvSpPr>
        <p:spPr>
          <a:xfrm>
            <a:off x="456320" y="1275606"/>
            <a:ext cx="7572064" cy="3220963"/>
          </a:xfrm>
        </p:spPr>
        <p:txBody>
          <a:bodyPr/>
          <a:lstStyle/>
          <a:p>
            <a:pPr marL="457200" indent="-457200">
              <a:spcAft>
                <a:spcPts val="1200"/>
              </a:spcAft>
              <a:buFont typeface="+mj-lt"/>
              <a:buAutoNum type="arabicPeriod"/>
            </a:pPr>
            <a:r>
              <a:rPr lang="en-AU" sz="2000" dirty="0"/>
              <a:t>What is the shape of the impact?</a:t>
            </a:r>
          </a:p>
          <a:p>
            <a:pPr marL="457200" indent="-457200">
              <a:spcAft>
                <a:spcPts val="1200"/>
              </a:spcAft>
              <a:buFont typeface="+mj-lt"/>
              <a:buAutoNum type="arabicPeriod"/>
            </a:pPr>
            <a:r>
              <a:rPr lang="en-AU" sz="2000" dirty="0"/>
              <a:t>Was the impact immediate or delayed (lagged)?</a:t>
            </a:r>
          </a:p>
          <a:p>
            <a:pPr marL="457200" indent="-457200">
              <a:spcAft>
                <a:spcPts val="1200"/>
              </a:spcAft>
              <a:buFont typeface="+mj-lt"/>
              <a:buAutoNum type="arabicPeriod"/>
            </a:pPr>
            <a:r>
              <a:rPr lang="en-AU" sz="2000" dirty="0"/>
              <a:t>Could a change have occurred in anticipation of the intervention?</a:t>
            </a:r>
          </a:p>
          <a:p>
            <a:pPr marL="457200" indent="-457200">
              <a:spcAft>
                <a:spcPts val="1200"/>
              </a:spcAft>
              <a:buFont typeface="+mj-lt"/>
              <a:buAutoNum type="arabicPeriod"/>
            </a:pPr>
            <a:r>
              <a:rPr lang="en-AU" sz="2000" dirty="0"/>
              <a:t>Were there any other changes/intervention during the time period?</a:t>
            </a:r>
          </a:p>
          <a:p>
            <a:endParaRPr lang="en-AU" sz="1800" b="1" dirty="0"/>
          </a:p>
        </p:txBody>
      </p:sp>
    </p:spTree>
    <p:extLst>
      <p:ext uri="{BB962C8B-B14F-4D97-AF65-F5344CB8AC3E}">
        <p14:creationId xmlns:p14="http://schemas.microsoft.com/office/powerpoint/2010/main" val="900863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3615-F2D6-486C-B3FC-E302F4FFA52C}"/>
              </a:ext>
            </a:extLst>
          </p:cNvPr>
          <p:cNvSpPr>
            <a:spLocks noGrp="1"/>
          </p:cNvSpPr>
          <p:nvPr>
            <p:ph type="title"/>
          </p:nvPr>
        </p:nvSpPr>
        <p:spPr>
          <a:xfrm>
            <a:off x="611560" y="863590"/>
            <a:ext cx="3634886" cy="2985433"/>
          </a:xfrm>
        </p:spPr>
        <p:txBody>
          <a:bodyPr/>
          <a:lstStyle/>
          <a:p>
            <a:br>
              <a:rPr lang="en-AU" sz="2800" dirty="0"/>
            </a:br>
            <a:br>
              <a:rPr lang="en-AU" sz="1800" b="0" dirty="0"/>
            </a:br>
            <a:r>
              <a:rPr lang="en-AU" sz="2000" b="0" dirty="0"/>
              <a:t>An </a:t>
            </a:r>
            <a:r>
              <a:rPr lang="en-AU" sz="2000" dirty="0"/>
              <a:t>immediate</a:t>
            </a:r>
            <a:r>
              <a:rPr lang="en-AU" sz="2000" b="0" dirty="0"/>
              <a:t> shift in the time series after the date of the intervention, either up or down, that is </a:t>
            </a:r>
            <a:r>
              <a:rPr lang="en-AU" sz="2000" dirty="0"/>
              <a:t>sustained</a:t>
            </a:r>
            <a:r>
              <a:rPr lang="en-AU" sz="2000" b="0" dirty="0"/>
              <a:t> for the duration of the study period. </a:t>
            </a:r>
            <a:br>
              <a:rPr lang="en-AU" sz="1800" b="0" dirty="0"/>
            </a:br>
            <a:br>
              <a:rPr lang="en-AU" sz="1800" b="0" dirty="0"/>
            </a:br>
            <a:endParaRPr lang="en-AU" sz="2800" b="0" dirty="0"/>
          </a:p>
        </p:txBody>
      </p:sp>
      <p:sp>
        <p:nvSpPr>
          <p:cNvPr id="3" name="AutoShape 2">
            <a:extLst>
              <a:ext uri="{FF2B5EF4-FFF2-40B4-BE49-F238E27FC236}">
                <a16:creationId xmlns:a16="http://schemas.microsoft.com/office/drawing/2014/main" id="{2807B3C4-739A-4696-9201-B2FA8BC6CBA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5" name="Picture 4">
            <a:extLst>
              <a:ext uri="{FF2B5EF4-FFF2-40B4-BE49-F238E27FC236}">
                <a16:creationId xmlns:a16="http://schemas.microsoft.com/office/drawing/2014/main" id="{F2749278-1EBD-430C-8AE4-3739AA34DA57}"/>
              </a:ext>
            </a:extLst>
          </p:cNvPr>
          <p:cNvPicPr>
            <a:picLocks noChangeAspect="1"/>
          </p:cNvPicPr>
          <p:nvPr/>
        </p:nvPicPr>
        <p:blipFill rotWithShape="1">
          <a:blip r:embed="rId3"/>
          <a:srcRect l="54109" r="-892" b="66707"/>
          <a:stretch/>
        </p:blipFill>
        <p:spPr>
          <a:xfrm>
            <a:off x="4889410" y="1353604"/>
            <a:ext cx="3778902" cy="2241023"/>
          </a:xfrm>
          <a:prstGeom prst="rect">
            <a:avLst/>
          </a:prstGeom>
        </p:spPr>
      </p:pic>
      <p:sp>
        <p:nvSpPr>
          <p:cNvPr id="6" name="TextBox 5">
            <a:extLst>
              <a:ext uri="{FF2B5EF4-FFF2-40B4-BE49-F238E27FC236}">
                <a16:creationId xmlns:a16="http://schemas.microsoft.com/office/drawing/2014/main" id="{4187BD96-730D-4C69-BAA8-69C3AB826B81}"/>
              </a:ext>
            </a:extLst>
          </p:cNvPr>
          <p:cNvSpPr txBox="1"/>
          <p:nvPr/>
        </p:nvSpPr>
        <p:spPr>
          <a:xfrm>
            <a:off x="487316" y="401925"/>
            <a:ext cx="6316931" cy="461665"/>
          </a:xfrm>
          <a:prstGeom prst="rect">
            <a:avLst/>
          </a:prstGeom>
          <a:noFill/>
        </p:spPr>
        <p:txBody>
          <a:bodyPr wrap="square">
            <a:spAutoFit/>
          </a:bodyPr>
          <a:lstStyle/>
          <a:p>
            <a:r>
              <a:rPr lang="en-AU" b="1" dirty="0"/>
              <a:t>Step change (aka level shift)</a:t>
            </a:r>
          </a:p>
        </p:txBody>
      </p:sp>
    </p:spTree>
    <p:extLst>
      <p:ext uri="{BB962C8B-B14F-4D97-AF65-F5344CB8AC3E}">
        <p14:creationId xmlns:p14="http://schemas.microsoft.com/office/powerpoint/2010/main" val="3180031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3615-F2D6-486C-B3FC-E302F4FFA52C}"/>
              </a:ext>
            </a:extLst>
          </p:cNvPr>
          <p:cNvSpPr>
            <a:spLocks noGrp="1"/>
          </p:cNvSpPr>
          <p:nvPr>
            <p:ph type="title"/>
          </p:nvPr>
        </p:nvSpPr>
        <p:spPr>
          <a:xfrm>
            <a:off x="611560" y="1320301"/>
            <a:ext cx="3762710" cy="2769989"/>
          </a:xfrm>
        </p:spPr>
        <p:txBody>
          <a:bodyPr/>
          <a:lstStyle/>
          <a:p>
            <a:r>
              <a:rPr lang="en-AU" sz="1800" b="0" dirty="0"/>
              <a:t>An </a:t>
            </a:r>
            <a:r>
              <a:rPr lang="en-AU" sz="1800" dirty="0"/>
              <a:t>immediate</a:t>
            </a:r>
            <a:r>
              <a:rPr lang="en-AU" sz="1800" b="0" dirty="0"/>
              <a:t> change in the slope (i.e. the rate of change in the outcome over time) after the date of the intervention. </a:t>
            </a:r>
            <a:br>
              <a:rPr lang="en-AU" sz="1800" b="0" dirty="0"/>
            </a:br>
            <a:br>
              <a:rPr lang="en-AU" sz="1800" b="0" dirty="0"/>
            </a:br>
            <a:r>
              <a:rPr lang="en-AU" sz="1800" b="0" dirty="0"/>
              <a:t>The slope may change sign (from positive to negative), or the rate of increase/decrease may get smaller or larger. </a:t>
            </a:r>
            <a:br>
              <a:rPr lang="en-AU" sz="1800" b="0" dirty="0"/>
            </a:br>
            <a:endParaRPr lang="en-AU" sz="1800" b="0" dirty="0"/>
          </a:p>
        </p:txBody>
      </p:sp>
      <p:sp>
        <p:nvSpPr>
          <p:cNvPr id="3" name="AutoShape 2">
            <a:extLst>
              <a:ext uri="{FF2B5EF4-FFF2-40B4-BE49-F238E27FC236}">
                <a16:creationId xmlns:a16="http://schemas.microsoft.com/office/drawing/2014/main" id="{2807B3C4-739A-4696-9201-B2FA8BC6CBA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4" name="Picture 3">
            <a:extLst>
              <a:ext uri="{FF2B5EF4-FFF2-40B4-BE49-F238E27FC236}">
                <a16:creationId xmlns:a16="http://schemas.microsoft.com/office/drawing/2014/main" id="{57F3E93E-A9F6-454A-AE72-1D34209BA0B7}"/>
              </a:ext>
            </a:extLst>
          </p:cNvPr>
          <p:cNvPicPr>
            <a:picLocks noChangeAspect="1"/>
          </p:cNvPicPr>
          <p:nvPr/>
        </p:nvPicPr>
        <p:blipFill rotWithShape="1">
          <a:blip r:embed="rId3"/>
          <a:srcRect l="9212" t="31854" r="45888" b="36391"/>
          <a:stretch/>
        </p:blipFill>
        <p:spPr>
          <a:xfrm>
            <a:off x="4769730" y="1358326"/>
            <a:ext cx="3600540" cy="2122048"/>
          </a:xfrm>
          <a:prstGeom prst="rect">
            <a:avLst/>
          </a:prstGeom>
        </p:spPr>
      </p:pic>
      <p:sp>
        <p:nvSpPr>
          <p:cNvPr id="6" name="TextBox 5">
            <a:extLst>
              <a:ext uri="{FF2B5EF4-FFF2-40B4-BE49-F238E27FC236}">
                <a16:creationId xmlns:a16="http://schemas.microsoft.com/office/drawing/2014/main" id="{B11179EC-64CF-4498-A3CE-6624A473398E}"/>
              </a:ext>
            </a:extLst>
          </p:cNvPr>
          <p:cNvSpPr txBox="1"/>
          <p:nvPr/>
        </p:nvSpPr>
        <p:spPr>
          <a:xfrm>
            <a:off x="487316" y="401925"/>
            <a:ext cx="6316931" cy="461665"/>
          </a:xfrm>
          <a:prstGeom prst="rect">
            <a:avLst/>
          </a:prstGeom>
          <a:noFill/>
        </p:spPr>
        <p:txBody>
          <a:bodyPr wrap="square">
            <a:spAutoFit/>
          </a:bodyPr>
          <a:lstStyle/>
          <a:p>
            <a:r>
              <a:rPr lang="en-AU" b="1" dirty="0"/>
              <a:t>Slope change (aka ramp)</a:t>
            </a:r>
          </a:p>
        </p:txBody>
      </p:sp>
    </p:spTree>
    <p:extLst>
      <p:ext uri="{BB962C8B-B14F-4D97-AF65-F5344CB8AC3E}">
        <p14:creationId xmlns:p14="http://schemas.microsoft.com/office/powerpoint/2010/main" val="240174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D12E-48B5-4E3C-9DEF-7D037C46CA6F}"/>
              </a:ext>
            </a:extLst>
          </p:cNvPr>
          <p:cNvSpPr>
            <a:spLocks noGrp="1"/>
          </p:cNvSpPr>
          <p:nvPr>
            <p:ph type="title"/>
          </p:nvPr>
        </p:nvSpPr>
        <p:spPr>
          <a:xfrm>
            <a:off x="468313" y="361950"/>
            <a:ext cx="8229600" cy="338138"/>
          </a:xfrm>
        </p:spPr>
        <p:txBody>
          <a:bodyPr wrap="square" anchor="t">
            <a:noAutofit/>
          </a:bodyPr>
          <a:lstStyle/>
          <a:p>
            <a:r>
              <a:rPr lang="en-AU" sz="2800" dirty="0"/>
              <a:t>Overview</a:t>
            </a:r>
          </a:p>
        </p:txBody>
      </p:sp>
      <p:sp>
        <p:nvSpPr>
          <p:cNvPr id="3" name="TextBox 2">
            <a:extLst>
              <a:ext uri="{FF2B5EF4-FFF2-40B4-BE49-F238E27FC236}">
                <a16:creationId xmlns:a16="http://schemas.microsoft.com/office/drawing/2014/main" id="{A57BEA55-1076-4354-8E2F-E778252990D8}"/>
              </a:ext>
            </a:extLst>
          </p:cNvPr>
          <p:cNvSpPr txBox="1"/>
          <p:nvPr/>
        </p:nvSpPr>
        <p:spPr>
          <a:xfrm>
            <a:off x="3347864" y="195486"/>
            <a:ext cx="45719"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AU" sz="1150" b="1" i="0" u="none" strike="noStrike" kern="1200" cap="none" spc="0" normalizeH="0" baseline="0" noProof="0" dirty="0">
              <a:ln>
                <a:noFill/>
              </a:ln>
              <a:solidFill>
                <a:schemeClr val="tx1"/>
              </a:solidFill>
              <a:effectLst/>
              <a:uLnTx/>
              <a:uFillTx/>
              <a:latin typeface="Sommet bold"/>
              <a:ea typeface="+mn-ea"/>
              <a:cs typeface="+mn-cs"/>
            </a:endParaRPr>
          </a:p>
        </p:txBody>
      </p:sp>
      <p:sp>
        <p:nvSpPr>
          <p:cNvPr id="11" name="TextBox 10">
            <a:extLst>
              <a:ext uri="{FF2B5EF4-FFF2-40B4-BE49-F238E27FC236}">
                <a16:creationId xmlns:a16="http://schemas.microsoft.com/office/drawing/2014/main" id="{8DFB2716-6DD4-4381-A0F2-A7EF2E1FB341}"/>
              </a:ext>
            </a:extLst>
          </p:cNvPr>
          <p:cNvSpPr txBox="1"/>
          <p:nvPr/>
        </p:nvSpPr>
        <p:spPr>
          <a:xfrm>
            <a:off x="468313" y="1419622"/>
            <a:ext cx="7992888" cy="1877437"/>
          </a:xfrm>
          <a:prstGeom prst="rect">
            <a:avLst/>
          </a:prstGeom>
          <a:noFill/>
        </p:spPr>
        <p:txBody>
          <a:bodyPr wrap="square">
            <a:spAutoFit/>
          </a:bodyPr>
          <a:lstStyle/>
          <a:p>
            <a:pPr marL="457200" lvl="0" indent="-457200">
              <a:spcBef>
                <a:spcPts val="1200"/>
              </a:spcBef>
              <a:spcAft>
                <a:spcPts val="1200"/>
              </a:spcAft>
              <a:buAutoNum type="arabicPeriod"/>
            </a:pPr>
            <a:r>
              <a:rPr lang="en-AU" dirty="0"/>
              <a:t>What is interrupted time series (ITS) analysis, why do we need it, and when to use it?</a:t>
            </a:r>
          </a:p>
          <a:p>
            <a:pPr marL="457200" lvl="0" indent="-457200">
              <a:spcBef>
                <a:spcPts val="1200"/>
              </a:spcBef>
              <a:spcAft>
                <a:spcPts val="1200"/>
              </a:spcAft>
              <a:buAutoNum type="arabicPeriod"/>
            </a:pPr>
            <a:r>
              <a:rPr lang="en-AU" dirty="0"/>
              <a:t>Performing ITS analysis using segmented regression and ARIMA</a:t>
            </a:r>
          </a:p>
        </p:txBody>
      </p:sp>
    </p:spTree>
    <p:extLst>
      <p:ext uri="{BB962C8B-B14F-4D97-AF65-F5344CB8AC3E}">
        <p14:creationId xmlns:p14="http://schemas.microsoft.com/office/powerpoint/2010/main" val="763343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3615-F2D6-486C-B3FC-E302F4FFA52C}"/>
              </a:ext>
            </a:extLst>
          </p:cNvPr>
          <p:cNvSpPr>
            <a:spLocks noGrp="1"/>
          </p:cNvSpPr>
          <p:nvPr>
            <p:ph type="title"/>
          </p:nvPr>
        </p:nvSpPr>
        <p:spPr>
          <a:xfrm>
            <a:off x="585752" y="1355999"/>
            <a:ext cx="3833847" cy="1938992"/>
          </a:xfrm>
        </p:spPr>
        <p:txBody>
          <a:bodyPr/>
          <a:lstStyle/>
          <a:p>
            <a:r>
              <a:rPr lang="en-AU" sz="1800" b="0" dirty="0"/>
              <a:t>It is not uncommon to see a step change AND slope change combined. </a:t>
            </a:r>
            <a:br>
              <a:rPr lang="en-AU" sz="1800" b="0" dirty="0"/>
            </a:br>
            <a:br>
              <a:rPr lang="en-AU" sz="1800" b="0" dirty="0"/>
            </a:br>
            <a:r>
              <a:rPr lang="en-AU" sz="1800" b="0" dirty="0"/>
              <a:t>In this scenario, the time series immediately shift up or down, in addition to a change in the rate of change of the outcome.</a:t>
            </a:r>
            <a:endParaRPr lang="en-AU" sz="2800" b="0" dirty="0"/>
          </a:p>
        </p:txBody>
      </p:sp>
      <p:sp>
        <p:nvSpPr>
          <p:cNvPr id="3" name="AutoShape 2">
            <a:extLst>
              <a:ext uri="{FF2B5EF4-FFF2-40B4-BE49-F238E27FC236}">
                <a16:creationId xmlns:a16="http://schemas.microsoft.com/office/drawing/2014/main" id="{2807B3C4-739A-4696-9201-B2FA8BC6CBA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4" name="Picture 3">
            <a:extLst>
              <a:ext uri="{FF2B5EF4-FFF2-40B4-BE49-F238E27FC236}">
                <a16:creationId xmlns:a16="http://schemas.microsoft.com/office/drawing/2014/main" id="{B015150E-9D09-420E-88F8-9EA99C9D38AB}"/>
              </a:ext>
            </a:extLst>
          </p:cNvPr>
          <p:cNvPicPr>
            <a:picLocks noChangeAspect="1"/>
          </p:cNvPicPr>
          <p:nvPr/>
        </p:nvPicPr>
        <p:blipFill rotWithShape="1">
          <a:blip r:embed="rId3"/>
          <a:srcRect l="54635" t="32435" b="38834"/>
          <a:stretch/>
        </p:blipFill>
        <p:spPr>
          <a:xfrm>
            <a:off x="4858584" y="1355998"/>
            <a:ext cx="3699663" cy="1952600"/>
          </a:xfrm>
          <a:prstGeom prst="rect">
            <a:avLst/>
          </a:prstGeom>
        </p:spPr>
      </p:pic>
      <p:sp>
        <p:nvSpPr>
          <p:cNvPr id="6" name="TextBox 5">
            <a:extLst>
              <a:ext uri="{FF2B5EF4-FFF2-40B4-BE49-F238E27FC236}">
                <a16:creationId xmlns:a16="http://schemas.microsoft.com/office/drawing/2014/main" id="{A9E546E1-C225-47A5-BB08-13101276DEBC}"/>
              </a:ext>
            </a:extLst>
          </p:cNvPr>
          <p:cNvSpPr txBox="1"/>
          <p:nvPr/>
        </p:nvSpPr>
        <p:spPr>
          <a:xfrm>
            <a:off x="467544" y="492770"/>
            <a:ext cx="7704856" cy="461665"/>
          </a:xfrm>
          <a:prstGeom prst="rect">
            <a:avLst/>
          </a:prstGeom>
          <a:noFill/>
        </p:spPr>
        <p:txBody>
          <a:bodyPr wrap="square">
            <a:spAutoFit/>
          </a:bodyPr>
          <a:lstStyle/>
          <a:p>
            <a:r>
              <a:rPr lang="en-AU" b="1" dirty="0"/>
              <a:t>Step change AND slope change</a:t>
            </a:r>
          </a:p>
        </p:txBody>
      </p:sp>
    </p:spTree>
    <p:extLst>
      <p:ext uri="{BB962C8B-B14F-4D97-AF65-F5344CB8AC3E}">
        <p14:creationId xmlns:p14="http://schemas.microsoft.com/office/powerpoint/2010/main" val="3066665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3615-F2D6-486C-B3FC-E302F4FFA52C}"/>
              </a:ext>
            </a:extLst>
          </p:cNvPr>
          <p:cNvSpPr>
            <a:spLocks noGrp="1"/>
          </p:cNvSpPr>
          <p:nvPr>
            <p:ph type="title"/>
          </p:nvPr>
        </p:nvSpPr>
        <p:spPr>
          <a:xfrm>
            <a:off x="597191" y="1431488"/>
            <a:ext cx="3960440" cy="2369880"/>
          </a:xfrm>
        </p:spPr>
        <p:txBody>
          <a:bodyPr/>
          <a:lstStyle/>
          <a:p>
            <a:r>
              <a:rPr lang="en-AU" sz="1800" b="0" dirty="0"/>
              <a:t>A </a:t>
            </a:r>
            <a:r>
              <a:rPr lang="en-AU" sz="1800" dirty="0"/>
              <a:t>temporary</a:t>
            </a:r>
            <a:r>
              <a:rPr lang="en-AU" sz="1800" b="0" dirty="0"/>
              <a:t> change in the outcome immediately after the date of the intervention, that reverts to pre-intervention levels. </a:t>
            </a:r>
            <a:br>
              <a:rPr lang="en-AU" sz="1800" b="0" dirty="0"/>
            </a:br>
            <a:br>
              <a:rPr lang="en-AU" sz="1800" b="0" dirty="0"/>
            </a:br>
            <a:r>
              <a:rPr lang="en-AU" sz="1800" b="0" dirty="0"/>
              <a:t>The duration of the pulse can vary from one time unit, to multiple. </a:t>
            </a:r>
            <a:br>
              <a:rPr lang="en-AU" sz="1800" b="0" dirty="0"/>
            </a:br>
            <a:endParaRPr lang="en-AU" sz="2400" b="0" dirty="0"/>
          </a:p>
        </p:txBody>
      </p:sp>
      <p:sp>
        <p:nvSpPr>
          <p:cNvPr id="3" name="AutoShape 2">
            <a:extLst>
              <a:ext uri="{FF2B5EF4-FFF2-40B4-BE49-F238E27FC236}">
                <a16:creationId xmlns:a16="http://schemas.microsoft.com/office/drawing/2014/main" id="{2807B3C4-739A-4696-9201-B2FA8BC6CBA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4" name="Picture 3">
            <a:extLst>
              <a:ext uri="{FF2B5EF4-FFF2-40B4-BE49-F238E27FC236}">
                <a16:creationId xmlns:a16="http://schemas.microsoft.com/office/drawing/2014/main" id="{AA5BA4DB-AE2F-42D9-8E88-8CDFF813C40F}"/>
              </a:ext>
            </a:extLst>
          </p:cNvPr>
          <p:cNvPicPr>
            <a:picLocks noChangeAspect="1"/>
          </p:cNvPicPr>
          <p:nvPr/>
        </p:nvPicPr>
        <p:blipFill rotWithShape="1">
          <a:blip r:embed="rId3"/>
          <a:srcRect l="8894" t="62097" r="45741" b="7659"/>
          <a:stretch/>
        </p:blipFill>
        <p:spPr>
          <a:xfrm>
            <a:off x="5039544" y="1375234"/>
            <a:ext cx="3291274" cy="1828485"/>
          </a:xfrm>
          <a:prstGeom prst="rect">
            <a:avLst/>
          </a:prstGeom>
        </p:spPr>
      </p:pic>
      <p:sp>
        <p:nvSpPr>
          <p:cNvPr id="8" name="TextBox 7">
            <a:extLst>
              <a:ext uri="{FF2B5EF4-FFF2-40B4-BE49-F238E27FC236}">
                <a16:creationId xmlns:a16="http://schemas.microsoft.com/office/drawing/2014/main" id="{D069DD6C-B78F-4F03-A011-6829E4B386A8}"/>
              </a:ext>
            </a:extLst>
          </p:cNvPr>
          <p:cNvSpPr txBox="1"/>
          <p:nvPr/>
        </p:nvSpPr>
        <p:spPr>
          <a:xfrm>
            <a:off x="467544" y="456611"/>
            <a:ext cx="4572000" cy="461665"/>
          </a:xfrm>
          <a:prstGeom prst="rect">
            <a:avLst/>
          </a:prstGeom>
          <a:noFill/>
        </p:spPr>
        <p:txBody>
          <a:bodyPr wrap="square">
            <a:spAutoFit/>
          </a:bodyPr>
          <a:lstStyle/>
          <a:p>
            <a:r>
              <a:rPr lang="en-AU" b="1" dirty="0"/>
              <a:t>Pulse change</a:t>
            </a:r>
          </a:p>
        </p:txBody>
      </p:sp>
    </p:spTree>
    <p:extLst>
      <p:ext uri="{BB962C8B-B14F-4D97-AF65-F5344CB8AC3E}">
        <p14:creationId xmlns:p14="http://schemas.microsoft.com/office/powerpoint/2010/main" val="584965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6C22F-C06D-4BCF-9EFB-DB2C7F91BF2C}"/>
              </a:ext>
            </a:extLst>
          </p:cNvPr>
          <p:cNvSpPr>
            <a:spLocks noGrp="1"/>
          </p:cNvSpPr>
          <p:nvPr>
            <p:ph type="title"/>
          </p:nvPr>
        </p:nvSpPr>
        <p:spPr>
          <a:xfrm>
            <a:off x="304800" y="154650"/>
            <a:ext cx="8229600" cy="369332"/>
          </a:xfrm>
        </p:spPr>
        <p:txBody>
          <a:bodyPr/>
          <a:lstStyle/>
          <a:p>
            <a:r>
              <a:rPr lang="en-AU" sz="2400" dirty="0"/>
              <a:t>Real life examples</a:t>
            </a:r>
          </a:p>
        </p:txBody>
      </p:sp>
      <p:sp>
        <p:nvSpPr>
          <p:cNvPr id="7" name="AutoShape 4">
            <a:extLst>
              <a:ext uri="{FF2B5EF4-FFF2-40B4-BE49-F238E27FC236}">
                <a16:creationId xmlns:a16="http://schemas.microsoft.com/office/drawing/2014/main" id="{8425CEBF-A81B-41D0-8BA5-1170040139C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8" name="Picture 7">
            <a:extLst>
              <a:ext uri="{FF2B5EF4-FFF2-40B4-BE49-F238E27FC236}">
                <a16:creationId xmlns:a16="http://schemas.microsoft.com/office/drawing/2014/main" id="{7E4BAD32-FA15-4D57-A5E3-975985C52ADC}"/>
              </a:ext>
            </a:extLst>
          </p:cNvPr>
          <p:cNvPicPr>
            <a:picLocks noChangeAspect="1"/>
          </p:cNvPicPr>
          <p:nvPr/>
        </p:nvPicPr>
        <p:blipFill rotWithShape="1">
          <a:blip r:embed="rId2"/>
          <a:srcRect t="18200" b="60800"/>
          <a:stretch/>
        </p:blipFill>
        <p:spPr>
          <a:xfrm>
            <a:off x="370146" y="2775003"/>
            <a:ext cx="8450325" cy="1953445"/>
          </a:xfrm>
          <a:prstGeom prst="rect">
            <a:avLst/>
          </a:prstGeom>
        </p:spPr>
      </p:pic>
      <p:pic>
        <p:nvPicPr>
          <p:cNvPr id="10" name="Picture 9">
            <a:extLst>
              <a:ext uri="{FF2B5EF4-FFF2-40B4-BE49-F238E27FC236}">
                <a16:creationId xmlns:a16="http://schemas.microsoft.com/office/drawing/2014/main" id="{F01EC788-41B0-4AB1-BB36-47358C0ACF4B}"/>
              </a:ext>
            </a:extLst>
          </p:cNvPr>
          <p:cNvPicPr>
            <a:picLocks noChangeAspect="1"/>
          </p:cNvPicPr>
          <p:nvPr/>
        </p:nvPicPr>
        <p:blipFill>
          <a:blip r:embed="rId3"/>
          <a:stretch>
            <a:fillRect/>
          </a:stretch>
        </p:blipFill>
        <p:spPr>
          <a:xfrm>
            <a:off x="4149692" y="660122"/>
            <a:ext cx="4658203" cy="1884255"/>
          </a:xfrm>
          <a:prstGeom prst="rect">
            <a:avLst/>
          </a:prstGeom>
        </p:spPr>
      </p:pic>
      <p:sp>
        <p:nvSpPr>
          <p:cNvPr id="11" name="TextBox 10">
            <a:extLst>
              <a:ext uri="{FF2B5EF4-FFF2-40B4-BE49-F238E27FC236}">
                <a16:creationId xmlns:a16="http://schemas.microsoft.com/office/drawing/2014/main" id="{EC0AF6F0-F464-418E-B983-A52736B0BEB9}"/>
              </a:ext>
            </a:extLst>
          </p:cNvPr>
          <p:cNvSpPr txBox="1"/>
          <p:nvPr/>
        </p:nvSpPr>
        <p:spPr>
          <a:xfrm>
            <a:off x="1" y="4876006"/>
            <a:ext cx="7596336" cy="230832"/>
          </a:xfrm>
          <a:prstGeom prst="rect">
            <a:avLst/>
          </a:prstGeom>
        </p:spPr>
        <p:txBody>
          <a:bodyPr wrap="square" rtlCol="0">
            <a:spAutoFit/>
          </a:bodyPr>
          <a:lstStyle/>
          <a:p>
            <a:pPr marL="342900" indent="-342900" eaLnBrk="1" fontAlgn="auto" hangingPunct="1">
              <a:spcBef>
                <a:spcPct val="20000"/>
              </a:spcBef>
              <a:spcAft>
                <a:spcPts val="0"/>
              </a:spcAft>
            </a:pPr>
            <a:r>
              <a:rPr kumimoji="0" lang="en-AU" sz="900" i="0" u="none" strike="noStrike" kern="1200" cap="none" spc="0" normalizeH="0" baseline="0" noProof="0" dirty="0">
                <a:ln>
                  <a:noFill/>
                </a:ln>
                <a:solidFill>
                  <a:schemeClr val="tx1"/>
                </a:solidFill>
                <a:effectLst/>
                <a:uLnTx/>
                <a:uFillTx/>
                <a:latin typeface="+mn-lt"/>
                <a:ea typeface="+mn-ea"/>
                <a:cs typeface="+mn-cs"/>
              </a:rPr>
              <a:t>Schaffer et al. </a:t>
            </a:r>
            <a:r>
              <a:rPr kumimoji="0" lang="en-AU" sz="900" i="1" u="none" strike="noStrike" kern="1200" cap="none" spc="0" normalizeH="0" baseline="0" noProof="0" dirty="0">
                <a:ln>
                  <a:noFill/>
                </a:ln>
                <a:solidFill>
                  <a:schemeClr val="tx1"/>
                </a:solidFill>
                <a:effectLst/>
                <a:uLnTx/>
                <a:uFillTx/>
                <a:latin typeface="+mn-lt"/>
                <a:ea typeface="+mn-ea"/>
                <a:cs typeface="+mn-cs"/>
              </a:rPr>
              <a:t>JAMA Network Open </a:t>
            </a:r>
            <a:r>
              <a:rPr kumimoji="0" lang="en-AU" sz="900" i="0" u="none" strike="noStrike" kern="1200" cap="none" spc="0" normalizeH="0" baseline="0" noProof="0" dirty="0">
                <a:ln>
                  <a:noFill/>
                </a:ln>
                <a:effectLst/>
                <a:uLnTx/>
                <a:uFillTx/>
                <a:latin typeface="+mn-lt"/>
                <a:ea typeface="+mn-ea"/>
                <a:cs typeface="+mn-cs"/>
              </a:rPr>
              <a:t>2019;2(9):e1911590</a:t>
            </a:r>
            <a:r>
              <a:rPr lang="en-AU" sz="900" dirty="0">
                <a:latin typeface="+mn-lt"/>
                <a:ea typeface="+mn-ea"/>
              </a:rPr>
              <a:t>;  </a:t>
            </a:r>
            <a:r>
              <a:rPr lang="en-AU" sz="900" i="0" dirty="0">
                <a:effectLst/>
                <a:latin typeface="+mn-lt"/>
                <a:ea typeface="+mn-ea"/>
              </a:rPr>
              <a:t>O’Donnell et al. </a:t>
            </a:r>
            <a:r>
              <a:rPr lang="en-AU" sz="900" i="1" dirty="0">
                <a:latin typeface="+mn-lt"/>
              </a:rPr>
              <a:t>BMJ </a:t>
            </a:r>
            <a:r>
              <a:rPr lang="en-AU" sz="900" dirty="0">
                <a:latin typeface="+mn-lt"/>
              </a:rPr>
              <a:t>2019;366:I5274;  </a:t>
            </a:r>
            <a:r>
              <a:rPr lang="en-AU" sz="900" i="0" dirty="0" err="1">
                <a:effectLst/>
                <a:latin typeface="+mn-lt"/>
              </a:rPr>
              <a:t>Laliotis</a:t>
            </a:r>
            <a:r>
              <a:rPr lang="en-AU" sz="900" i="0" dirty="0">
                <a:effectLst/>
                <a:latin typeface="+mn-lt"/>
              </a:rPr>
              <a:t> et al. </a:t>
            </a:r>
            <a:r>
              <a:rPr lang="en-AU" sz="900" i="1" dirty="0">
                <a:latin typeface="+mn-lt"/>
              </a:rPr>
              <a:t>Lancet Public Health </a:t>
            </a:r>
            <a:r>
              <a:rPr lang="en-AU" sz="900" dirty="0">
                <a:latin typeface="+mn-lt"/>
              </a:rPr>
              <a:t>2016;1(2);e56</a:t>
            </a:r>
            <a:r>
              <a:rPr lang="en-AU" sz="800" dirty="0">
                <a:latin typeface="+mn-lt"/>
              </a:rPr>
              <a:t>.</a:t>
            </a:r>
            <a:endParaRPr lang="en-AU" sz="800" i="0" dirty="0">
              <a:effectLst/>
              <a:latin typeface="+mn-lt"/>
            </a:endParaRPr>
          </a:p>
        </p:txBody>
      </p:sp>
      <p:pic>
        <p:nvPicPr>
          <p:cNvPr id="13" name="Picture 12">
            <a:extLst>
              <a:ext uri="{FF2B5EF4-FFF2-40B4-BE49-F238E27FC236}">
                <a16:creationId xmlns:a16="http://schemas.microsoft.com/office/drawing/2014/main" id="{132D2AAA-1392-4ECB-8AB4-C036EA37550F}"/>
              </a:ext>
            </a:extLst>
          </p:cNvPr>
          <p:cNvPicPr>
            <a:picLocks noChangeAspect="1"/>
          </p:cNvPicPr>
          <p:nvPr/>
        </p:nvPicPr>
        <p:blipFill>
          <a:blip r:embed="rId4"/>
          <a:stretch>
            <a:fillRect/>
          </a:stretch>
        </p:blipFill>
        <p:spPr>
          <a:xfrm>
            <a:off x="203881" y="714706"/>
            <a:ext cx="3728007" cy="1763998"/>
          </a:xfrm>
          <a:prstGeom prst="rect">
            <a:avLst/>
          </a:prstGeom>
        </p:spPr>
      </p:pic>
    </p:spTree>
    <p:extLst>
      <p:ext uri="{BB962C8B-B14F-4D97-AF65-F5344CB8AC3E}">
        <p14:creationId xmlns:p14="http://schemas.microsoft.com/office/powerpoint/2010/main" val="413150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04C1-7E4C-4703-8DD2-D1FE7F75956C}"/>
              </a:ext>
            </a:extLst>
          </p:cNvPr>
          <p:cNvSpPr>
            <a:spLocks noGrp="1"/>
          </p:cNvSpPr>
          <p:nvPr>
            <p:ph type="title"/>
          </p:nvPr>
        </p:nvSpPr>
        <p:spPr>
          <a:xfrm>
            <a:off x="468313" y="438801"/>
            <a:ext cx="8229600" cy="369332"/>
          </a:xfrm>
        </p:spPr>
        <p:txBody>
          <a:bodyPr/>
          <a:lstStyle/>
          <a:p>
            <a:r>
              <a:rPr lang="en-AU" sz="2400" dirty="0"/>
              <a:t>Delayed impact</a:t>
            </a:r>
          </a:p>
        </p:txBody>
      </p:sp>
      <p:sp>
        <p:nvSpPr>
          <p:cNvPr id="3" name="Text Placeholder 2">
            <a:extLst>
              <a:ext uri="{FF2B5EF4-FFF2-40B4-BE49-F238E27FC236}">
                <a16:creationId xmlns:a16="http://schemas.microsoft.com/office/drawing/2014/main" id="{DF00F392-8422-4EB9-8D66-73E62E888097}"/>
              </a:ext>
            </a:extLst>
          </p:cNvPr>
          <p:cNvSpPr>
            <a:spLocks noGrp="1"/>
          </p:cNvSpPr>
          <p:nvPr>
            <p:ph type="body" idx="10"/>
          </p:nvPr>
        </p:nvSpPr>
        <p:spPr>
          <a:xfrm>
            <a:off x="468313" y="1053380"/>
            <a:ext cx="7890241" cy="3245843"/>
          </a:xfrm>
        </p:spPr>
        <p:txBody>
          <a:bodyPr/>
          <a:lstStyle/>
          <a:p>
            <a:pPr marL="0" indent="0"/>
            <a:r>
              <a:rPr lang="en-AU" sz="2000" dirty="0"/>
              <a:t>For some interventions and outcomes, the impact of the intervention may be delayed by one or multiple time points. </a:t>
            </a:r>
          </a:p>
          <a:p>
            <a:pPr marL="0" indent="0"/>
            <a:endParaRPr lang="en-AU" sz="2000" dirty="0"/>
          </a:p>
          <a:p>
            <a:pPr marL="0" indent="0"/>
            <a:endParaRPr lang="en-AU" dirty="0"/>
          </a:p>
          <a:p>
            <a:pPr marL="0" indent="0"/>
            <a:endParaRPr lang="en-AU" dirty="0"/>
          </a:p>
        </p:txBody>
      </p:sp>
      <p:pic>
        <p:nvPicPr>
          <p:cNvPr id="6" name="Picture 5">
            <a:extLst>
              <a:ext uri="{FF2B5EF4-FFF2-40B4-BE49-F238E27FC236}">
                <a16:creationId xmlns:a16="http://schemas.microsoft.com/office/drawing/2014/main" id="{C9664337-7725-4C55-AD9D-5C1C8EA9402F}"/>
              </a:ext>
            </a:extLst>
          </p:cNvPr>
          <p:cNvPicPr>
            <a:picLocks noChangeAspect="1"/>
          </p:cNvPicPr>
          <p:nvPr/>
        </p:nvPicPr>
        <p:blipFill rotWithShape="1">
          <a:blip r:embed="rId3"/>
          <a:srcRect b="12538"/>
          <a:stretch/>
        </p:blipFill>
        <p:spPr>
          <a:xfrm>
            <a:off x="784539" y="1851670"/>
            <a:ext cx="5171320" cy="3024336"/>
          </a:xfrm>
          <a:prstGeom prst="rect">
            <a:avLst/>
          </a:prstGeom>
        </p:spPr>
      </p:pic>
      <p:sp>
        <p:nvSpPr>
          <p:cNvPr id="7" name="TextBox 6">
            <a:extLst>
              <a:ext uri="{FF2B5EF4-FFF2-40B4-BE49-F238E27FC236}">
                <a16:creationId xmlns:a16="http://schemas.microsoft.com/office/drawing/2014/main" id="{B35EBB05-B9FB-4D10-996F-F582C25C35D9}"/>
              </a:ext>
            </a:extLst>
          </p:cNvPr>
          <p:cNvSpPr txBox="1"/>
          <p:nvPr/>
        </p:nvSpPr>
        <p:spPr>
          <a:xfrm>
            <a:off x="6269757" y="3898139"/>
            <a:ext cx="3024336" cy="646331"/>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200" i="0" u="none" strike="noStrike" kern="1200" cap="none" spc="0" normalizeH="0" baseline="0" noProof="0" dirty="0" err="1">
                <a:ln>
                  <a:noFill/>
                </a:ln>
                <a:effectLst/>
                <a:uLnTx/>
                <a:uFillTx/>
                <a:latin typeface="+mn-lt"/>
                <a:ea typeface="+mn-ea"/>
                <a:cs typeface="+mn-cs"/>
              </a:rPr>
              <a:t>Shadish</a:t>
            </a:r>
            <a:r>
              <a:rPr kumimoji="0" lang="en-US" sz="1200" i="0" u="none" strike="noStrike" kern="1200" cap="none" spc="0" normalizeH="0" baseline="0" noProof="0" dirty="0">
                <a:ln>
                  <a:noFill/>
                </a:ln>
                <a:effectLst/>
                <a:uLnTx/>
                <a:uFillTx/>
                <a:latin typeface="+mn-lt"/>
                <a:ea typeface="+mn-ea"/>
                <a:cs typeface="+mn-cs"/>
              </a:rPr>
              <a:t>, Cook, Campbell. </a:t>
            </a:r>
            <a:r>
              <a:rPr lang="en-AU" sz="1200" i="0" dirty="0">
                <a:effectLst/>
                <a:latin typeface="+mn-lt"/>
              </a:rPr>
              <a:t>Experimental and quasi-experimental designs for generalized causal inference. 2002</a:t>
            </a:r>
            <a:endParaRPr kumimoji="0" lang="en-AU" sz="1200" i="0" u="none" strike="noStrike" kern="1200" cap="none" spc="0" normalizeH="0" baseline="0" noProof="0" dirty="0">
              <a:ln>
                <a:noFill/>
              </a:ln>
              <a:effectLst/>
              <a:uLnTx/>
              <a:uFillTx/>
              <a:latin typeface="+mn-lt"/>
              <a:ea typeface="+mn-ea"/>
              <a:cs typeface="+mn-cs"/>
            </a:endParaRPr>
          </a:p>
        </p:txBody>
      </p:sp>
    </p:spTree>
    <p:extLst>
      <p:ext uri="{BB962C8B-B14F-4D97-AF65-F5344CB8AC3E}">
        <p14:creationId xmlns:p14="http://schemas.microsoft.com/office/powerpoint/2010/main" val="3645249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AAA9-D384-4E3C-99CC-CB28630D46C7}"/>
              </a:ext>
            </a:extLst>
          </p:cNvPr>
          <p:cNvSpPr>
            <a:spLocks noGrp="1"/>
          </p:cNvSpPr>
          <p:nvPr>
            <p:ph type="title"/>
          </p:nvPr>
        </p:nvSpPr>
        <p:spPr>
          <a:xfrm>
            <a:off x="468313" y="361950"/>
            <a:ext cx="8229600" cy="369332"/>
          </a:xfrm>
        </p:spPr>
        <p:txBody>
          <a:bodyPr/>
          <a:lstStyle/>
          <a:p>
            <a:r>
              <a:rPr lang="en-AU" sz="2400" dirty="0"/>
              <a:t>What types of interventions can be evaluated?</a:t>
            </a:r>
          </a:p>
        </p:txBody>
      </p:sp>
      <p:sp>
        <p:nvSpPr>
          <p:cNvPr id="3" name="Text Placeholder 2">
            <a:extLst>
              <a:ext uri="{FF2B5EF4-FFF2-40B4-BE49-F238E27FC236}">
                <a16:creationId xmlns:a16="http://schemas.microsoft.com/office/drawing/2014/main" id="{8E7B659C-B143-4D64-B3BC-B844FC9C371E}"/>
              </a:ext>
            </a:extLst>
          </p:cNvPr>
          <p:cNvSpPr>
            <a:spLocks noGrp="1"/>
          </p:cNvSpPr>
          <p:nvPr>
            <p:ph type="body" idx="10"/>
          </p:nvPr>
        </p:nvSpPr>
        <p:spPr>
          <a:xfrm>
            <a:off x="468313" y="1131888"/>
            <a:ext cx="4103687" cy="3095625"/>
          </a:xfrm>
        </p:spPr>
        <p:txBody>
          <a:bodyPr/>
          <a:lstStyle/>
          <a:p>
            <a:pPr marL="176213" indent="-176213">
              <a:spcAft>
                <a:spcPts val="1200"/>
              </a:spcAft>
            </a:pPr>
            <a:r>
              <a:rPr lang="en-AU" sz="1800" dirty="0"/>
              <a:t>Occurs at </a:t>
            </a:r>
            <a:r>
              <a:rPr lang="en-AU" sz="1800" b="1" dirty="0"/>
              <a:t>well-defined point in time</a:t>
            </a:r>
            <a:r>
              <a:rPr lang="en-AU" sz="1800" dirty="0"/>
              <a:t>, with clear “before” and “after” periods</a:t>
            </a:r>
          </a:p>
          <a:p>
            <a:pPr marL="176213" indent="-176213">
              <a:spcAft>
                <a:spcPts val="1200"/>
              </a:spcAft>
            </a:pPr>
            <a:r>
              <a:rPr lang="en-AU" sz="1800" dirty="0"/>
              <a:t>Affects a </a:t>
            </a:r>
            <a:r>
              <a:rPr lang="en-AU" sz="1800" b="1" dirty="0"/>
              <a:t>large proportion of population </a:t>
            </a:r>
            <a:r>
              <a:rPr lang="en-AU" sz="1800" dirty="0"/>
              <a:t>of interest</a:t>
            </a:r>
          </a:p>
          <a:p>
            <a:pPr marL="176213" indent="-176213">
              <a:spcAft>
                <a:spcPts val="1200"/>
              </a:spcAft>
            </a:pPr>
            <a:r>
              <a:rPr lang="en-AU" sz="1800" dirty="0"/>
              <a:t>Be aware that changes may occur in </a:t>
            </a:r>
            <a:r>
              <a:rPr lang="en-AU" sz="1800" b="1" dirty="0"/>
              <a:t>anticipation</a:t>
            </a:r>
            <a:r>
              <a:rPr lang="en-AU" sz="1800" dirty="0"/>
              <a:t> of the intervention if people know it is coming—this isn’t a dealbreaker but must be accounted for or excluded in your model</a:t>
            </a:r>
          </a:p>
        </p:txBody>
      </p:sp>
      <p:sp>
        <p:nvSpPr>
          <p:cNvPr id="4" name="AutoShape 2">
            <a:extLst>
              <a:ext uri="{FF2B5EF4-FFF2-40B4-BE49-F238E27FC236}">
                <a16:creationId xmlns:a16="http://schemas.microsoft.com/office/drawing/2014/main" id="{9A9E7FCD-939C-4611-A99D-90584037500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6" name="Picture 5">
            <a:extLst>
              <a:ext uri="{FF2B5EF4-FFF2-40B4-BE49-F238E27FC236}">
                <a16:creationId xmlns:a16="http://schemas.microsoft.com/office/drawing/2014/main" id="{C2E5D698-04F4-4546-AE55-FBEF16DAFE86}"/>
              </a:ext>
            </a:extLst>
          </p:cNvPr>
          <p:cNvPicPr>
            <a:picLocks noChangeAspect="1"/>
          </p:cNvPicPr>
          <p:nvPr/>
        </p:nvPicPr>
        <p:blipFill>
          <a:blip r:embed="rId2"/>
          <a:stretch>
            <a:fillRect/>
          </a:stretch>
        </p:blipFill>
        <p:spPr>
          <a:xfrm>
            <a:off x="4813185" y="1209826"/>
            <a:ext cx="3733333" cy="2419048"/>
          </a:xfrm>
          <a:prstGeom prst="rect">
            <a:avLst/>
          </a:prstGeom>
        </p:spPr>
      </p:pic>
      <p:sp>
        <p:nvSpPr>
          <p:cNvPr id="7" name="TextBox 6">
            <a:extLst>
              <a:ext uri="{FF2B5EF4-FFF2-40B4-BE49-F238E27FC236}">
                <a16:creationId xmlns:a16="http://schemas.microsoft.com/office/drawing/2014/main" id="{31E3E26A-10B5-4545-B956-3E28C38D43CE}"/>
              </a:ext>
            </a:extLst>
          </p:cNvPr>
          <p:cNvSpPr txBox="1"/>
          <p:nvPr/>
        </p:nvSpPr>
        <p:spPr>
          <a:xfrm>
            <a:off x="18336" y="4835723"/>
            <a:ext cx="3358612" cy="307777"/>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200" i="0" u="none" strike="noStrike" kern="1200" cap="none" spc="0" normalizeH="0" baseline="0" noProof="0" dirty="0">
                <a:ln>
                  <a:noFill/>
                </a:ln>
                <a:solidFill>
                  <a:schemeClr val="tx1"/>
                </a:solidFill>
                <a:effectLst/>
                <a:uLnTx/>
                <a:uFillTx/>
                <a:ea typeface="+mn-ea"/>
                <a:cs typeface="Arial" panose="020B0604020202020204" pitchFamily="34" charset="0"/>
              </a:rPr>
              <a:t>Source: Schaffer et al. </a:t>
            </a:r>
            <a:r>
              <a:rPr kumimoji="0" lang="en-AU" sz="1200" i="1" u="none" strike="noStrike" kern="1200" cap="none" spc="0" normalizeH="0" baseline="0" noProof="0" dirty="0">
                <a:ln>
                  <a:noFill/>
                </a:ln>
                <a:solidFill>
                  <a:schemeClr val="tx1"/>
                </a:solidFill>
                <a:effectLst/>
                <a:uLnTx/>
                <a:uFillTx/>
                <a:ea typeface="+mn-ea"/>
                <a:cs typeface="Arial" panose="020B0604020202020204" pitchFamily="34" charset="0"/>
              </a:rPr>
              <a:t>JAMA Intern Med </a:t>
            </a:r>
            <a:r>
              <a:rPr kumimoji="0" lang="en-AU" sz="1200" i="0" u="none" strike="noStrike" kern="1200" cap="none" spc="0" normalizeH="0" baseline="0" noProof="0" dirty="0">
                <a:ln>
                  <a:noFill/>
                </a:ln>
                <a:solidFill>
                  <a:schemeClr val="tx1"/>
                </a:solidFill>
                <a:effectLst/>
                <a:uLnTx/>
                <a:uFillTx/>
                <a:ea typeface="+mn-ea"/>
                <a:cs typeface="Arial" panose="020B0604020202020204" pitchFamily="34" charset="0"/>
              </a:rPr>
              <a:t>2016</a:t>
            </a:r>
            <a:r>
              <a:rPr kumimoji="0" lang="en-AU" sz="1400" i="0" u="none" strike="noStrike" kern="1200" cap="none" spc="0" normalizeH="0" baseline="0" noProof="0" dirty="0">
                <a:ln>
                  <a:noFill/>
                </a:ln>
                <a:solidFill>
                  <a:schemeClr val="tx1"/>
                </a:solidFill>
                <a:effectLst/>
                <a:uLnTx/>
                <a:uFillTx/>
                <a:ea typeface="+mn-ea"/>
                <a:cs typeface="Arial" panose="020B0604020202020204" pitchFamily="34" charset="0"/>
              </a:rPr>
              <a:t>.</a:t>
            </a:r>
          </a:p>
        </p:txBody>
      </p:sp>
      <p:sp>
        <p:nvSpPr>
          <p:cNvPr id="5" name="TextBox 4">
            <a:extLst>
              <a:ext uri="{FF2B5EF4-FFF2-40B4-BE49-F238E27FC236}">
                <a16:creationId xmlns:a16="http://schemas.microsoft.com/office/drawing/2014/main" id="{5C4EF169-CE41-4CEF-AC85-090A6BBC0C6A}"/>
              </a:ext>
            </a:extLst>
          </p:cNvPr>
          <p:cNvSpPr txBox="1"/>
          <p:nvPr/>
        </p:nvSpPr>
        <p:spPr>
          <a:xfrm>
            <a:off x="5097513" y="3700817"/>
            <a:ext cx="3600400" cy="738664"/>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i="0" u="none" strike="noStrike" kern="1200" cap="none" spc="0" normalizeH="0" baseline="0" noProof="0" dirty="0">
                <a:ln>
                  <a:noFill/>
                </a:ln>
                <a:solidFill>
                  <a:schemeClr val="tx1"/>
                </a:solidFill>
                <a:effectLst/>
                <a:uLnTx/>
                <a:uFillTx/>
                <a:ea typeface="+mn-ea"/>
                <a:cs typeface="Arial" panose="020B0604020202020204" pitchFamily="34" charset="0"/>
              </a:rPr>
              <a:t>Example: Rescheduling of alprazolam to a “Controlled Drug” in Feb 2014—but the TGA announced this change in July 2013</a:t>
            </a:r>
          </a:p>
        </p:txBody>
      </p:sp>
    </p:spTree>
    <p:extLst>
      <p:ext uri="{BB962C8B-B14F-4D97-AF65-F5344CB8AC3E}">
        <p14:creationId xmlns:p14="http://schemas.microsoft.com/office/powerpoint/2010/main" val="4191365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86A0-4DA8-B548-A9DB-F8691422833A}"/>
              </a:ext>
            </a:extLst>
          </p:cNvPr>
          <p:cNvSpPr>
            <a:spLocks noGrp="1"/>
          </p:cNvSpPr>
          <p:nvPr>
            <p:ph type="title"/>
          </p:nvPr>
        </p:nvSpPr>
        <p:spPr>
          <a:xfrm>
            <a:off x="468313" y="361950"/>
            <a:ext cx="8229600" cy="430887"/>
          </a:xfrm>
        </p:spPr>
        <p:txBody>
          <a:bodyPr/>
          <a:lstStyle/>
          <a:p>
            <a:r>
              <a:rPr lang="en-US" sz="2800" dirty="0"/>
              <a:t>What determines the shape of the impact?</a:t>
            </a:r>
          </a:p>
        </p:txBody>
      </p:sp>
      <p:sp>
        <p:nvSpPr>
          <p:cNvPr id="3" name="Text Placeholder 2">
            <a:extLst>
              <a:ext uri="{FF2B5EF4-FFF2-40B4-BE49-F238E27FC236}">
                <a16:creationId xmlns:a16="http://schemas.microsoft.com/office/drawing/2014/main" id="{E4CEB1E3-C3B2-CC43-92AE-9AC471F31B51}"/>
              </a:ext>
            </a:extLst>
          </p:cNvPr>
          <p:cNvSpPr>
            <a:spLocks noGrp="1"/>
          </p:cNvSpPr>
          <p:nvPr>
            <p:ph type="body" idx="10"/>
          </p:nvPr>
        </p:nvSpPr>
        <p:spPr/>
        <p:txBody>
          <a:bodyPr/>
          <a:lstStyle/>
          <a:p>
            <a:pPr>
              <a:buAutoNum type="arabicPeriod"/>
            </a:pPr>
            <a:r>
              <a:rPr lang="en-US" sz="2400" dirty="0"/>
              <a:t>The nature of the intervention</a:t>
            </a:r>
          </a:p>
          <a:p>
            <a:pPr>
              <a:buAutoNum type="arabicPeriod"/>
            </a:pPr>
            <a:r>
              <a:rPr lang="en-US" sz="2400" dirty="0"/>
              <a:t>The nature of the outcome</a:t>
            </a:r>
          </a:p>
          <a:p>
            <a:pPr>
              <a:buAutoNum type="arabicPeriod"/>
            </a:pPr>
            <a:r>
              <a:rPr lang="en-US" sz="2400" dirty="0"/>
              <a:t>The frequency of the time series</a:t>
            </a:r>
          </a:p>
          <a:p>
            <a:pPr marL="0" indent="0"/>
            <a:endParaRPr lang="en-US" sz="2400" dirty="0"/>
          </a:p>
          <a:p>
            <a:pPr marL="358775" indent="-358775"/>
            <a:r>
              <a:rPr lang="en-US" sz="2400" dirty="0"/>
              <a:t>The same intervention can lead to different types of impacts for different outcomes.</a:t>
            </a:r>
          </a:p>
        </p:txBody>
      </p:sp>
    </p:spTree>
    <p:extLst>
      <p:ext uri="{BB962C8B-B14F-4D97-AF65-F5344CB8AC3E}">
        <p14:creationId xmlns:p14="http://schemas.microsoft.com/office/powerpoint/2010/main" val="2204772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B642-6EC0-4DAE-8511-92883E460EA4}"/>
              </a:ext>
            </a:extLst>
          </p:cNvPr>
          <p:cNvSpPr>
            <a:spLocks noGrp="1"/>
          </p:cNvSpPr>
          <p:nvPr>
            <p:ph type="title"/>
          </p:nvPr>
        </p:nvSpPr>
        <p:spPr>
          <a:xfrm>
            <a:off x="468313" y="361950"/>
            <a:ext cx="8229600" cy="738664"/>
          </a:xfrm>
        </p:spPr>
        <p:txBody>
          <a:bodyPr/>
          <a:lstStyle/>
          <a:p>
            <a:r>
              <a:rPr lang="en-AU" sz="2400" dirty="0"/>
              <a:t>Is the impact immediate/delayed/gradual? Temporary/permanent?</a:t>
            </a:r>
          </a:p>
        </p:txBody>
      </p:sp>
      <p:graphicFrame>
        <p:nvGraphicFramePr>
          <p:cNvPr id="6" name="Table 4">
            <a:extLst>
              <a:ext uri="{FF2B5EF4-FFF2-40B4-BE49-F238E27FC236}">
                <a16:creationId xmlns:a16="http://schemas.microsoft.com/office/drawing/2014/main" id="{825E1574-8BC8-4404-AF81-3597B4C5D426}"/>
              </a:ext>
            </a:extLst>
          </p:cNvPr>
          <p:cNvGraphicFramePr>
            <a:graphicFrameLocks noGrp="1"/>
          </p:cNvGraphicFramePr>
          <p:nvPr>
            <p:extLst>
              <p:ext uri="{D42A27DB-BD31-4B8C-83A1-F6EECF244321}">
                <p14:modId xmlns:p14="http://schemas.microsoft.com/office/powerpoint/2010/main" val="3240228451"/>
              </p:ext>
            </p:extLst>
          </p:nvPr>
        </p:nvGraphicFramePr>
        <p:xfrm>
          <a:off x="783404" y="1563638"/>
          <a:ext cx="7577191" cy="2641600"/>
        </p:xfrm>
        <a:graphic>
          <a:graphicData uri="http://schemas.openxmlformats.org/drawingml/2006/table">
            <a:tbl>
              <a:tblPr firstRow="1" bandRow="1">
                <a:tableStyleId>{D7AC3CCA-C797-4891-BE02-D94E43425B78}</a:tableStyleId>
              </a:tblPr>
              <a:tblGrid>
                <a:gridCol w="2016224">
                  <a:extLst>
                    <a:ext uri="{9D8B030D-6E8A-4147-A177-3AD203B41FA5}">
                      <a16:colId xmlns:a16="http://schemas.microsoft.com/office/drawing/2014/main" val="68228686"/>
                    </a:ext>
                  </a:extLst>
                </a:gridCol>
                <a:gridCol w="2592288">
                  <a:extLst>
                    <a:ext uri="{9D8B030D-6E8A-4147-A177-3AD203B41FA5}">
                      <a16:colId xmlns:a16="http://schemas.microsoft.com/office/drawing/2014/main" val="135094832"/>
                    </a:ext>
                  </a:extLst>
                </a:gridCol>
                <a:gridCol w="1584176">
                  <a:extLst>
                    <a:ext uri="{9D8B030D-6E8A-4147-A177-3AD203B41FA5}">
                      <a16:colId xmlns:a16="http://schemas.microsoft.com/office/drawing/2014/main" val="2728435857"/>
                    </a:ext>
                  </a:extLst>
                </a:gridCol>
                <a:gridCol w="1384503">
                  <a:extLst>
                    <a:ext uri="{9D8B030D-6E8A-4147-A177-3AD203B41FA5}">
                      <a16:colId xmlns:a16="http://schemas.microsoft.com/office/drawing/2014/main" val="3379208168"/>
                    </a:ext>
                  </a:extLst>
                </a:gridCol>
              </a:tblGrid>
              <a:tr h="370840">
                <a:tc>
                  <a:txBody>
                    <a:bodyPr/>
                    <a:lstStyle/>
                    <a:p>
                      <a:r>
                        <a:rPr lang="en-AU" sz="1600" dirty="0"/>
                        <a:t>Intervention</a:t>
                      </a:r>
                    </a:p>
                  </a:txBody>
                  <a:tcPr anchor="b"/>
                </a:tc>
                <a:tc>
                  <a:txBody>
                    <a:bodyPr/>
                    <a:lstStyle/>
                    <a:p>
                      <a:r>
                        <a:rPr lang="en-AU" sz="1600" dirty="0"/>
                        <a:t>Outcome</a:t>
                      </a:r>
                    </a:p>
                  </a:txBody>
                  <a:tcPr anchor="b"/>
                </a:tc>
                <a:tc>
                  <a:txBody>
                    <a:bodyPr/>
                    <a:lstStyle/>
                    <a:p>
                      <a:r>
                        <a:rPr lang="en-AU" sz="1600" dirty="0"/>
                        <a:t>Immediate or delayed?</a:t>
                      </a:r>
                    </a:p>
                  </a:txBody>
                  <a:tcPr anchor="b"/>
                </a:tc>
                <a:tc>
                  <a:txBody>
                    <a:bodyPr/>
                    <a:lstStyle/>
                    <a:p>
                      <a:r>
                        <a:rPr lang="en-AU" sz="1600" dirty="0"/>
                        <a:t>Shape of impact?</a:t>
                      </a:r>
                    </a:p>
                  </a:txBody>
                  <a:tcPr anchor="b"/>
                </a:tc>
                <a:extLst>
                  <a:ext uri="{0D108BD9-81ED-4DB2-BD59-A6C34878D82A}">
                    <a16:rowId xmlns:a16="http://schemas.microsoft.com/office/drawing/2014/main" val="3316935194"/>
                  </a:ext>
                </a:extLst>
              </a:tr>
              <a:tr h="370840">
                <a:tc rowSpan="3">
                  <a:txBody>
                    <a:bodyPr/>
                    <a:lstStyle/>
                    <a:p>
                      <a:r>
                        <a:rPr lang="en-AU" sz="1600" dirty="0"/>
                        <a:t>Increase in tax on tobacco products</a:t>
                      </a:r>
                    </a:p>
                  </a:txBody>
                  <a:tcPr/>
                </a:tc>
                <a:tc>
                  <a:txBody>
                    <a:bodyPr/>
                    <a:lstStyle/>
                    <a:p>
                      <a:r>
                        <a:rPr lang="en-AU" sz="1600" dirty="0"/>
                        <a:t>Sales of cigarettes</a:t>
                      </a:r>
                    </a:p>
                  </a:txBody>
                  <a:tcPr/>
                </a:tc>
                <a:tc>
                  <a:txBody>
                    <a:bodyPr/>
                    <a:lstStyle/>
                    <a:p>
                      <a:pPr algn="ctr"/>
                      <a:r>
                        <a:rPr lang="en-AU" sz="1600" dirty="0"/>
                        <a:t>?</a:t>
                      </a:r>
                    </a:p>
                  </a:txBody>
                  <a:tcPr/>
                </a:tc>
                <a:tc>
                  <a:txBody>
                    <a:bodyPr/>
                    <a:lstStyle/>
                    <a:p>
                      <a:pPr algn="ctr"/>
                      <a:r>
                        <a:rPr lang="en-AU" sz="1600" dirty="0"/>
                        <a:t>?</a:t>
                      </a:r>
                    </a:p>
                  </a:txBody>
                  <a:tcPr/>
                </a:tc>
                <a:extLst>
                  <a:ext uri="{0D108BD9-81ED-4DB2-BD59-A6C34878D82A}">
                    <a16:rowId xmlns:a16="http://schemas.microsoft.com/office/drawing/2014/main" val="876869465"/>
                  </a:ext>
                </a:extLst>
              </a:tr>
              <a:tr h="370840">
                <a:tc vMerge="1">
                  <a:txBody>
                    <a:bodyPr/>
                    <a:lstStyle/>
                    <a:p>
                      <a:endParaRPr lang="en-AU" sz="1600" dirty="0"/>
                    </a:p>
                  </a:txBody>
                  <a:tcPr/>
                </a:tc>
                <a:tc>
                  <a:txBody>
                    <a:bodyPr/>
                    <a:lstStyle/>
                    <a:p>
                      <a:r>
                        <a:rPr lang="en-AU" sz="1600" dirty="0"/>
                        <a:t>Smoking rates</a:t>
                      </a:r>
                    </a:p>
                  </a:txBody>
                  <a:tcPr/>
                </a:tc>
                <a:tc>
                  <a:txBody>
                    <a:bodyPr/>
                    <a:lstStyle/>
                    <a:p>
                      <a:pPr algn="ctr"/>
                      <a:r>
                        <a:rPr lang="en-AU" sz="1600" dirty="0"/>
                        <a:t>?</a:t>
                      </a:r>
                    </a:p>
                  </a:txBody>
                  <a:tcPr/>
                </a:tc>
                <a:tc>
                  <a:txBody>
                    <a:bodyPr/>
                    <a:lstStyle/>
                    <a:p>
                      <a:pPr algn="ctr"/>
                      <a:r>
                        <a:rPr lang="en-AU" sz="1600" dirty="0"/>
                        <a:t>?</a:t>
                      </a:r>
                    </a:p>
                  </a:txBody>
                  <a:tcPr/>
                </a:tc>
                <a:extLst>
                  <a:ext uri="{0D108BD9-81ED-4DB2-BD59-A6C34878D82A}">
                    <a16:rowId xmlns:a16="http://schemas.microsoft.com/office/drawing/2014/main" val="3781025194"/>
                  </a:ext>
                </a:extLst>
              </a:tr>
              <a:tr h="370840">
                <a:tc vMerge="1">
                  <a:txBody>
                    <a:bodyPr/>
                    <a:lstStyle/>
                    <a:p>
                      <a:endParaRPr lang="en-AU" sz="1600" dirty="0"/>
                    </a:p>
                  </a:txBody>
                  <a:tcPr/>
                </a:tc>
                <a:tc>
                  <a:txBody>
                    <a:bodyPr/>
                    <a:lstStyle/>
                    <a:p>
                      <a:r>
                        <a:rPr lang="en-AU" sz="1600" dirty="0"/>
                        <a:t>Lung cancer diagnoses</a:t>
                      </a:r>
                    </a:p>
                  </a:txBody>
                  <a:tcPr/>
                </a:tc>
                <a:tc>
                  <a:txBody>
                    <a:bodyPr/>
                    <a:lstStyle/>
                    <a:p>
                      <a:pPr algn="ctr"/>
                      <a:r>
                        <a:rPr lang="en-AU" sz="1600" dirty="0"/>
                        <a:t>?</a:t>
                      </a:r>
                    </a:p>
                  </a:txBody>
                  <a:tcPr/>
                </a:tc>
                <a:tc>
                  <a:txBody>
                    <a:bodyPr/>
                    <a:lstStyle/>
                    <a:p>
                      <a:pPr algn="ctr"/>
                      <a:r>
                        <a:rPr lang="en-AU" sz="1600" dirty="0"/>
                        <a:t>?</a:t>
                      </a:r>
                    </a:p>
                  </a:txBody>
                  <a:tcPr/>
                </a:tc>
                <a:extLst>
                  <a:ext uri="{0D108BD9-81ED-4DB2-BD59-A6C34878D82A}">
                    <a16:rowId xmlns:a16="http://schemas.microsoft.com/office/drawing/2014/main" val="3696749472"/>
                  </a:ext>
                </a:extLst>
              </a:tr>
              <a:tr h="370840">
                <a:tc rowSpan="2">
                  <a:txBody>
                    <a:bodyPr/>
                    <a:lstStyle/>
                    <a:p>
                      <a:r>
                        <a:rPr lang="en-AU" sz="1600" dirty="0"/>
                        <a:t>Removal of high-strength opioids </a:t>
                      </a:r>
                      <a:r>
                        <a:rPr lang="en-AU" sz="1600"/>
                        <a:t>from the </a:t>
                      </a:r>
                      <a:r>
                        <a:rPr lang="en-AU" sz="1600" dirty="0"/>
                        <a:t>market </a:t>
                      </a:r>
                    </a:p>
                  </a:txBody>
                  <a:tcPr/>
                </a:tc>
                <a:tc>
                  <a:txBody>
                    <a:bodyPr/>
                    <a:lstStyle/>
                    <a:p>
                      <a:r>
                        <a:rPr lang="en-AU" sz="1600" dirty="0"/>
                        <a:t>High-strength opioid sales</a:t>
                      </a:r>
                    </a:p>
                  </a:txBody>
                  <a:tcPr/>
                </a:tc>
                <a:tc>
                  <a:txBody>
                    <a:bodyPr/>
                    <a:lstStyle/>
                    <a:p>
                      <a:pPr algn="ctr"/>
                      <a:r>
                        <a:rPr lang="en-AU" sz="1600" dirty="0"/>
                        <a:t>?</a:t>
                      </a:r>
                    </a:p>
                  </a:txBody>
                  <a:tcPr/>
                </a:tc>
                <a:tc>
                  <a:txBody>
                    <a:bodyPr/>
                    <a:lstStyle/>
                    <a:p>
                      <a:pPr algn="ctr"/>
                      <a:r>
                        <a:rPr lang="en-AU" sz="1600" dirty="0"/>
                        <a:t>?</a:t>
                      </a:r>
                    </a:p>
                  </a:txBody>
                  <a:tcPr/>
                </a:tc>
                <a:extLst>
                  <a:ext uri="{0D108BD9-81ED-4DB2-BD59-A6C34878D82A}">
                    <a16:rowId xmlns:a16="http://schemas.microsoft.com/office/drawing/2014/main" val="4077901762"/>
                  </a:ext>
                </a:extLst>
              </a:tr>
              <a:tr h="370840">
                <a:tc vMerge="1">
                  <a:txBody>
                    <a:bodyPr/>
                    <a:lstStyle/>
                    <a:p>
                      <a:endParaRPr lang="en-AU" dirty="0"/>
                    </a:p>
                  </a:txBody>
                  <a:tcPr/>
                </a:tc>
                <a:tc>
                  <a:txBody>
                    <a:bodyPr/>
                    <a:lstStyle/>
                    <a:p>
                      <a:r>
                        <a:rPr lang="en-AU" sz="1600" dirty="0"/>
                        <a:t>Opioid dependence treatment</a:t>
                      </a:r>
                    </a:p>
                  </a:txBody>
                  <a:tcPr/>
                </a:tc>
                <a:tc>
                  <a:txBody>
                    <a:bodyPr/>
                    <a:lstStyle/>
                    <a:p>
                      <a:pPr algn="ctr"/>
                      <a:r>
                        <a:rPr lang="en-AU" sz="1600" dirty="0"/>
                        <a:t>?</a:t>
                      </a:r>
                    </a:p>
                  </a:txBody>
                  <a:tcPr/>
                </a:tc>
                <a:tc>
                  <a:txBody>
                    <a:bodyPr/>
                    <a:lstStyle/>
                    <a:p>
                      <a:pPr algn="ctr"/>
                      <a:r>
                        <a:rPr lang="en-AU" sz="1600" dirty="0"/>
                        <a:t>?</a:t>
                      </a:r>
                    </a:p>
                  </a:txBody>
                  <a:tcPr/>
                </a:tc>
                <a:extLst>
                  <a:ext uri="{0D108BD9-81ED-4DB2-BD59-A6C34878D82A}">
                    <a16:rowId xmlns:a16="http://schemas.microsoft.com/office/drawing/2014/main" val="2096483197"/>
                  </a:ext>
                </a:extLst>
              </a:tr>
            </a:tbl>
          </a:graphicData>
        </a:graphic>
      </p:graphicFrame>
    </p:spTree>
    <p:extLst>
      <p:ext uri="{BB962C8B-B14F-4D97-AF65-F5344CB8AC3E}">
        <p14:creationId xmlns:p14="http://schemas.microsoft.com/office/powerpoint/2010/main" val="2988723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B96E-0076-4A8A-9E06-E3621CF152B5}"/>
              </a:ext>
            </a:extLst>
          </p:cNvPr>
          <p:cNvSpPr>
            <a:spLocks noGrp="1"/>
          </p:cNvSpPr>
          <p:nvPr>
            <p:ph type="title"/>
          </p:nvPr>
        </p:nvSpPr>
        <p:spPr>
          <a:xfrm>
            <a:off x="468313" y="361950"/>
            <a:ext cx="8229600" cy="369332"/>
          </a:xfrm>
        </p:spPr>
        <p:txBody>
          <a:bodyPr/>
          <a:lstStyle/>
          <a:p>
            <a:r>
              <a:rPr lang="en-AU" sz="2400" dirty="0"/>
              <a:t>Negative control series</a:t>
            </a:r>
          </a:p>
        </p:txBody>
      </p:sp>
      <p:sp>
        <p:nvSpPr>
          <p:cNvPr id="3" name="Text Placeholder 2">
            <a:extLst>
              <a:ext uri="{FF2B5EF4-FFF2-40B4-BE49-F238E27FC236}">
                <a16:creationId xmlns:a16="http://schemas.microsoft.com/office/drawing/2014/main" id="{B3FEA5D2-ADB1-4204-91A5-A0AD6BC63F75}"/>
              </a:ext>
            </a:extLst>
          </p:cNvPr>
          <p:cNvSpPr>
            <a:spLocks noGrp="1"/>
          </p:cNvSpPr>
          <p:nvPr>
            <p:ph type="body" idx="10"/>
          </p:nvPr>
        </p:nvSpPr>
        <p:spPr>
          <a:xfrm>
            <a:off x="468313" y="1131888"/>
            <a:ext cx="8064128" cy="3095625"/>
          </a:xfrm>
        </p:spPr>
        <p:txBody>
          <a:bodyPr/>
          <a:lstStyle/>
          <a:p>
            <a:pPr>
              <a:spcAft>
                <a:spcPts val="1200"/>
              </a:spcAft>
            </a:pPr>
            <a:r>
              <a:rPr lang="en-AU" sz="2000" dirty="0"/>
              <a:t>The </a:t>
            </a:r>
            <a:r>
              <a:rPr lang="en-AU" sz="2000" b="1" dirty="0"/>
              <a:t>main limitation </a:t>
            </a:r>
            <a:r>
              <a:rPr lang="en-AU" sz="2000" dirty="0"/>
              <a:t>of ITS analysis is potential confounding by other changes or interventions that may have occurred around the same time as the intervention of interest (</a:t>
            </a:r>
            <a:r>
              <a:rPr lang="en-AU" sz="2000" i="1" dirty="0"/>
              <a:t>history bias</a:t>
            </a:r>
            <a:r>
              <a:rPr lang="en-AU" sz="2000" dirty="0"/>
              <a:t>)</a:t>
            </a:r>
          </a:p>
          <a:p>
            <a:pPr>
              <a:spcAft>
                <a:spcPts val="1200"/>
              </a:spcAft>
            </a:pPr>
            <a:r>
              <a:rPr lang="en-AU" sz="2000" dirty="0"/>
              <a:t>Adding a control series strengthens causal inference from ITS analysis. </a:t>
            </a:r>
          </a:p>
          <a:p>
            <a:pPr>
              <a:spcAft>
                <a:spcPts val="1200"/>
              </a:spcAft>
            </a:pPr>
            <a:r>
              <a:rPr lang="en-AU" sz="2000" dirty="0"/>
              <a:t>A “</a:t>
            </a:r>
            <a:r>
              <a:rPr lang="en-AU" sz="2000" b="1" dirty="0"/>
              <a:t>negative control</a:t>
            </a:r>
            <a:r>
              <a:rPr lang="en-AU" sz="2000" dirty="0"/>
              <a:t>” is a group or outcome where you expect to see no impact (</a:t>
            </a:r>
            <a:r>
              <a:rPr lang="en-AU" sz="2000" i="1" dirty="0"/>
              <a:t>more common in ITS analysis</a:t>
            </a:r>
            <a:r>
              <a:rPr lang="en-AU" sz="2000" dirty="0"/>
              <a:t>). </a:t>
            </a:r>
          </a:p>
          <a:p>
            <a:pPr>
              <a:spcAft>
                <a:spcPts val="1200"/>
              </a:spcAft>
            </a:pPr>
            <a:r>
              <a:rPr lang="en-AU" sz="2000" dirty="0"/>
              <a:t>A “</a:t>
            </a:r>
            <a:r>
              <a:rPr lang="en-AU" sz="2000" b="1" dirty="0"/>
              <a:t>positive control</a:t>
            </a:r>
            <a:r>
              <a:rPr lang="en-AU" sz="2000" dirty="0"/>
              <a:t>” is a group or outcome where you expect to see an impact (</a:t>
            </a:r>
            <a:r>
              <a:rPr lang="en-AU" sz="2000" i="1" dirty="0"/>
              <a:t>less common in ITS analysis</a:t>
            </a:r>
            <a:r>
              <a:rPr lang="en-AU" sz="2000" dirty="0"/>
              <a:t>).</a:t>
            </a:r>
          </a:p>
        </p:txBody>
      </p:sp>
    </p:spTree>
    <p:extLst>
      <p:ext uri="{BB962C8B-B14F-4D97-AF65-F5344CB8AC3E}">
        <p14:creationId xmlns:p14="http://schemas.microsoft.com/office/powerpoint/2010/main" val="3775471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B96E-0076-4A8A-9E06-E3621CF152B5}"/>
              </a:ext>
            </a:extLst>
          </p:cNvPr>
          <p:cNvSpPr>
            <a:spLocks noGrp="1"/>
          </p:cNvSpPr>
          <p:nvPr>
            <p:ph type="title"/>
          </p:nvPr>
        </p:nvSpPr>
        <p:spPr>
          <a:xfrm>
            <a:off x="468313" y="361950"/>
            <a:ext cx="8229600" cy="369332"/>
          </a:xfrm>
        </p:spPr>
        <p:txBody>
          <a:bodyPr/>
          <a:lstStyle/>
          <a:p>
            <a:r>
              <a:rPr lang="en-AU" sz="2400" dirty="0"/>
              <a:t>How to interpret negative control series?</a:t>
            </a:r>
          </a:p>
        </p:txBody>
      </p:sp>
      <p:pic>
        <p:nvPicPr>
          <p:cNvPr id="4" name="Picture 3">
            <a:extLst>
              <a:ext uri="{FF2B5EF4-FFF2-40B4-BE49-F238E27FC236}">
                <a16:creationId xmlns:a16="http://schemas.microsoft.com/office/drawing/2014/main" id="{8B5AE1C7-4CCC-4C8E-A07A-60759AD1EA93}"/>
              </a:ext>
            </a:extLst>
          </p:cNvPr>
          <p:cNvPicPr>
            <a:picLocks noChangeAspect="1"/>
          </p:cNvPicPr>
          <p:nvPr/>
        </p:nvPicPr>
        <p:blipFill>
          <a:blip r:embed="rId2"/>
          <a:stretch>
            <a:fillRect/>
          </a:stretch>
        </p:blipFill>
        <p:spPr>
          <a:xfrm>
            <a:off x="389441" y="1275606"/>
            <a:ext cx="8301576" cy="2916770"/>
          </a:xfrm>
          <a:prstGeom prst="rect">
            <a:avLst/>
          </a:prstGeom>
        </p:spPr>
      </p:pic>
      <p:sp>
        <p:nvSpPr>
          <p:cNvPr id="7" name="TextBox 6">
            <a:extLst>
              <a:ext uri="{FF2B5EF4-FFF2-40B4-BE49-F238E27FC236}">
                <a16:creationId xmlns:a16="http://schemas.microsoft.com/office/drawing/2014/main" id="{341E43CE-F38C-41FD-B661-929D2293666B}"/>
              </a:ext>
            </a:extLst>
          </p:cNvPr>
          <p:cNvSpPr txBox="1"/>
          <p:nvPr/>
        </p:nvSpPr>
        <p:spPr>
          <a:xfrm>
            <a:off x="4373" y="4781550"/>
            <a:ext cx="5410104" cy="276999"/>
          </a:xfrm>
          <a:prstGeom prst="rect">
            <a:avLst/>
          </a:prstGeom>
          <a:noFill/>
        </p:spPr>
        <p:txBody>
          <a:bodyPr wrap="square">
            <a:spAutoFit/>
          </a:bodyPr>
          <a:lstStyle/>
          <a:p>
            <a:r>
              <a:rPr lang="en-AU" sz="1200" dirty="0"/>
              <a:t>Source: Lopez Bernal et al. </a:t>
            </a:r>
            <a:r>
              <a:rPr lang="en-AU" sz="1200" i="1" dirty="0"/>
              <a:t>Int J Epidemiol </a:t>
            </a:r>
            <a:r>
              <a:rPr lang="en-AU" sz="1200" dirty="0"/>
              <a:t>2018;0(0):1-12.</a:t>
            </a:r>
          </a:p>
        </p:txBody>
      </p:sp>
    </p:spTree>
    <p:extLst>
      <p:ext uri="{BB962C8B-B14F-4D97-AF65-F5344CB8AC3E}">
        <p14:creationId xmlns:p14="http://schemas.microsoft.com/office/powerpoint/2010/main" val="3017931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70E8-B369-4C87-A011-7D2EBE5B8FB5}"/>
              </a:ext>
            </a:extLst>
          </p:cNvPr>
          <p:cNvSpPr>
            <a:spLocks noGrp="1"/>
          </p:cNvSpPr>
          <p:nvPr>
            <p:ph type="title"/>
          </p:nvPr>
        </p:nvSpPr>
        <p:spPr>
          <a:xfrm>
            <a:off x="468313" y="361950"/>
            <a:ext cx="8229600" cy="369332"/>
          </a:xfrm>
        </p:spPr>
        <p:txBody>
          <a:bodyPr/>
          <a:lstStyle/>
          <a:p>
            <a:r>
              <a:rPr lang="en-AU" sz="2400" dirty="0"/>
              <a:t>Examples of negative control series</a:t>
            </a:r>
            <a:endParaRPr lang="en-AU" dirty="0"/>
          </a:p>
        </p:txBody>
      </p:sp>
      <p:sp>
        <p:nvSpPr>
          <p:cNvPr id="3" name="Text Placeholder 2">
            <a:extLst>
              <a:ext uri="{FF2B5EF4-FFF2-40B4-BE49-F238E27FC236}">
                <a16:creationId xmlns:a16="http://schemas.microsoft.com/office/drawing/2014/main" id="{6BFABBEE-9D29-4E16-8427-54493D7CCF67}"/>
              </a:ext>
            </a:extLst>
          </p:cNvPr>
          <p:cNvSpPr>
            <a:spLocks noGrp="1"/>
          </p:cNvSpPr>
          <p:nvPr>
            <p:ph type="body" idx="10"/>
          </p:nvPr>
        </p:nvSpPr>
        <p:spPr/>
        <p:txBody>
          <a:bodyPr/>
          <a:lstStyle/>
          <a:p>
            <a:pPr>
              <a:buFont typeface="Arial" panose="020B0604020202020204" pitchFamily="34" charset="0"/>
              <a:buChar char="•"/>
            </a:pPr>
            <a:r>
              <a:rPr lang="en-US" sz="2000" dirty="0"/>
              <a:t>Same outcome in different (but similar) population not affected by intervention </a:t>
            </a:r>
          </a:p>
          <a:p>
            <a:pPr>
              <a:buFont typeface="Arial" panose="020B0604020202020204" pitchFamily="34" charset="0"/>
              <a:buChar char="•"/>
            </a:pPr>
            <a:r>
              <a:rPr lang="en-US" sz="2000" dirty="0"/>
              <a:t>Different (but similar) outcome not affected by intervention in same population</a:t>
            </a:r>
          </a:p>
          <a:p>
            <a:pPr>
              <a:buFont typeface="Arial" panose="020B0604020202020204" pitchFamily="34" charset="0"/>
              <a:buChar char="•"/>
            </a:pPr>
            <a:r>
              <a:rPr lang="en-US" sz="2000" dirty="0"/>
              <a:t>Same outcome in same population but in different time period</a:t>
            </a:r>
            <a:endParaRPr lang="en-AU" sz="2000" dirty="0"/>
          </a:p>
        </p:txBody>
      </p:sp>
      <p:sp>
        <p:nvSpPr>
          <p:cNvPr id="4" name="Rounded Rectangle 3">
            <a:extLst>
              <a:ext uri="{FF2B5EF4-FFF2-40B4-BE49-F238E27FC236}">
                <a16:creationId xmlns:a16="http://schemas.microsoft.com/office/drawing/2014/main" id="{D8013E02-29CA-AD21-E26C-FC2ED82D1A1C}"/>
              </a:ext>
            </a:extLst>
          </p:cNvPr>
          <p:cNvSpPr/>
          <p:nvPr/>
        </p:nvSpPr>
        <p:spPr>
          <a:xfrm>
            <a:off x="466725" y="3219822"/>
            <a:ext cx="5329411"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Exercise</a:t>
            </a:r>
          </a:p>
          <a:p>
            <a:r>
              <a:rPr lang="en-US" sz="2000" dirty="0"/>
              <a:t>Think of a negative control series for each of the three types above for the intervention of price increase on alcopops</a:t>
            </a:r>
          </a:p>
        </p:txBody>
      </p:sp>
    </p:spTree>
    <p:extLst>
      <p:ext uri="{BB962C8B-B14F-4D97-AF65-F5344CB8AC3E}">
        <p14:creationId xmlns:p14="http://schemas.microsoft.com/office/powerpoint/2010/main" val="185083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1D8D-FEE1-4CB6-8713-20EB751A8D70}"/>
              </a:ext>
            </a:extLst>
          </p:cNvPr>
          <p:cNvSpPr>
            <a:spLocks noGrp="1"/>
          </p:cNvSpPr>
          <p:nvPr>
            <p:ph type="title"/>
          </p:nvPr>
        </p:nvSpPr>
        <p:spPr>
          <a:xfrm>
            <a:off x="468313" y="361950"/>
            <a:ext cx="8229600" cy="369332"/>
          </a:xfrm>
        </p:spPr>
        <p:txBody>
          <a:bodyPr/>
          <a:lstStyle/>
          <a:p>
            <a:r>
              <a:rPr lang="en-US" sz="2400" dirty="0"/>
              <a:t>What is interrupted time series analysis?</a:t>
            </a:r>
            <a:endParaRPr lang="en-AU" sz="2400" dirty="0"/>
          </a:p>
        </p:txBody>
      </p:sp>
      <p:sp>
        <p:nvSpPr>
          <p:cNvPr id="4" name="TextBox 3">
            <a:extLst>
              <a:ext uri="{FF2B5EF4-FFF2-40B4-BE49-F238E27FC236}">
                <a16:creationId xmlns:a16="http://schemas.microsoft.com/office/drawing/2014/main" id="{4678DE95-1DCB-4FFA-9C3C-85EB3753767C}"/>
              </a:ext>
            </a:extLst>
          </p:cNvPr>
          <p:cNvSpPr txBox="1"/>
          <p:nvPr/>
        </p:nvSpPr>
        <p:spPr>
          <a:xfrm>
            <a:off x="468313" y="1077208"/>
            <a:ext cx="4463727" cy="4031873"/>
          </a:xfrm>
          <a:prstGeom prst="rect">
            <a:avLst/>
          </a:prstGeom>
        </p:spPr>
        <p:txBody>
          <a:bodyPr wrap="square" rtlCol="0">
            <a:spAutoFit/>
          </a:bodyPr>
          <a:lstStyle/>
          <a:p>
            <a:pPr marL="182563" indent="-182563" eaLnBrk="1" fontAlgn="auto" hangingPunct="1">
              <a:spcBef>
                <a:spcPct val="20000"/>
              </a:spcBef>
              <a:spcAft>
                <a:spcPts val="1800"/>
              </a:spcAft>
            </a:pPr>
            <a:r>
              <a:rPr lang="en-AU" sz="2000" dirty="0">
                <a:ea typeface="+mn-ea"/>
                <a:cs typeface="Arial" panose="020B0604020202020204" pitchFamily="34" charset="0"/>
              </a:rPr>
              <a:t>Interrupted times series analysis uses </a:t>
            </a:r>
            <a:r>
              <a:rPr lang="en-AU" sz="2000" b="1" dirty="0">
                <a:solidFill>
                  <a:srgbClr val="0B84BE"/>
                </a:solidFill>
                <a:ea typeface="+mn-ea"/>
                <a:cs typeface="Arial" panose="020B0604020202020204" pitchFamily="34" charset="0"/>
              </a:rPr>
              <a:t>time series data to answer causal questions</a:t>
            </a:r>
          </a:p>
          <a:p>
            <a:pPr marL="182563" indent="-182563" eaLnBrk="1" fontAlgn="auto" hangingPunct="1">
              <a:spcBef>
                <a:spcPct val="20000"/>
              </a:spcBef>
              <a:spcAft>
                <a:spcPts val="1800"/>
              </a:spcAft>
            </a:pPr>
            <a:endParaRPr lang="en-AU" sz="2000" dirty="0">
              <a:ea typeface="+mn-ea"/>
              <a:cs typeface="Arial" panose="020B0604020202020204" pitchFamily="34" charset="0"/>
            </a:endParaRPr>
          </a:p>
          <a:p>
            <a:pPr marL="182563" indent="-182563" eaLnBrk="1" fontAlgn="auto" hangingPunct="1">
              <a:spcBef>
                <a:spcPct val="20000"/>
              </a:spcBef>
              <a:spcAft>
                <a:spcPts val="1800"/>
              </a:spcAft>
            </a:pPr>
            <a:r>
              <a:rPr lang="en-AU" sz="2000" dirty="0">
                <a:ea typeface="+mn-ea"/>
                <a:cs typeface="Arial" panose="020B0604020202020204" pitchFamily="34" charset="0"/>
              </a:rPr>
              <a:t>- Ideal for evaluating population-level policies or interventions</a:t>
            </a:r>
          </a:p>
          <a:p>
            <a:pPr marL="182563" indent="-182563" eaLnBrk="1" fontAlgn="auto" hangingPunct="1">
              <a:spcBef>
                <a:spcPct val="20000"/>
              </a:spcBef>
              <a:spcAft>
                <a:spcPts val="1800"/>
              </a:spcAft>
            </a:pPr>
            <a:r>
              <a:rPr lang="en-AU" sz="2000" b="1" i="1" dirty="0">
                <a:ea typeface="+mn-ea"/>
                <a:cs typeface="Arial" panose="020B0604020202020204" pitchFamily="34" charset="0"/>
              </a:rPr>
              <a:t>- </a:t>
            </a:r>
            <a:r>
              <a:rPr lang="en-AU" sz="2000" dirty="0">
                <a:ea typeface="+mn-ea"/>
                <a:cs typeface="Arial" panose="020B0604020202020204" pitchFamily="34" charset="0"/>
              </a:rPr>
              <a:t>One of the strongest study designs if an RCT is not feasible</a:t>
            </a:r>
          </a:p>
          <a:p>
            <a:pPr marL="182563" indent="-182563" eaLnBrk="1" fontAlgn="auto" hangingPunct="1">
              <a:spcBef>
                <a:spcPct val="20000"/>
              </a:spcBef>
              <a:spcAft>
                <a:spcPts val="1800"/>
              </a:spcAft>
            </a:pPr>
            <a:endParaRPr lang="en-AU" sz="2000" b="1" i="1" dirty="0">
              <a:ea typeface="+mn-ea"/>
              <a:cs typeface="Arial" panose="020B0604020202020204" pitchFamily="34" charset="0"/>
            </a:endParaRPr>
          </a:p>
        </p:txBody>
      </p:sp>
      <p:pic>
        <p:nvPicPr>
          <p:cNvPr id="1026" name="Picture 2" descr="Alcohol &amp; Drug Intervention Services - Alpine Recovery Lodge">
            <a:extLst>
              <a:ext uri="{FF2B5EF4-FFF2-40B4-BE49-F238E27FC236}">
                <a16:creationId xmlns:a16="http://schemas.microsoft.com/office/drawing/2014/main" id="{ABE7BB44-E02F-5688-6348-77F9C6EFC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6235" y="1077208"/>
            <a:ext cx="3186408" cy="2120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01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139E8-5DFE-4466-85DD-7D0A91EF34BD}"/>
              </a:ext>
            </a:extLst>
          </p:cNvPr>
          <p:cNvSpPr>
            <a:spLocks noGrp="1"/>
          </p:cNvSpPr>
          <p:nvPr>
            <p:ph type="title"/>
          </p:nvPr>
        </p:nvSpPr>
        <p:spPr>
          <a:xfrm>
            <a:off x="468313" y="361950"/>
            <a:ext cx="2879551" cy="738664"/>
          </a:xfrm>
        </p:spPr>
        <p:txBody>
          <a:bodyPr/>
          <a:lstStyle/>
          <a:p>
            <a:r>
              <a:rPr lang="en-AU" sz="2400" dirty="0"/>
              <a:t>Negative control series – example </a:t>
            </a:r>
          </a:p>
        </p:txBody>
      </p:sp>
      <p:pic>
        <p:nvPicPr>
          <p:cNvPr id="4" name="Picture 3">
            <a:extLst>
              <a:ext uri="{FF2B5EF4-FFF2-40B4-BE49-F238E27FC236}">
                <a16:creationId xmlns:a16="http://schemas.microsoft.com/office/drawing/2014/main" id="{E1A76065-AAA9-474C-80BE-D15463110169}"/>
              </a:ext>
            </a:extLst>
          </p:cNvPr>
          <p:cNvPicPr>
            <a:picLocks noChangeAspect="1"/>
          </p:cNvPicPr>
          <p:nvPr/>
        </p:nvPicPr>
        <p:blipFill>
          <a:blip r:embed="rId3"/>
          <a:stretch>
            <a:fillRect/>
          </a:stretch>
        </p:blipFill>
        <p:spPr>
          <a:xfrm>
            <a:off x="3203847" y="547688"/>
            <a:ext cx="5471839" cy="3775214"/>
          </a:xfrm>
          <a:prstGeom prst="rect">
            <a:avLst/>
          </a:prstGeom>
        </p:spPr>
      </p:pic>
    </p:spTree>
    <p:extLst>
      <p:ext uri="{BB962C8B-B14F-4D97-AF65-F5344CB8AC3E}">
        <p14:creationId xmlns:p14="http://schemas.microsoft.com/office/powerpoint/2010/main" val="1197068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E3C241-56AC-4A9B-ABDE-DFDB282DFC2E}"/>
              </a:ext>
            </a:extLst>
          </p:cNvPr>
          <p:cNvPicPr>
            <a:picLocks noChangeAspect="1"/>
          </p:cNvPicPr>
          <p:nvPr/>
        </p:nvPicPr>
        <p:blipFill>
          <a:blip r:embed="rId2"/>
          <a:stretch>
            <a:fillRect/>
          </a:stretch>
        </p:blipFill>
        <p:spPr>
          <a:xfrm>
            <a:off x="2051720" y="771550"/>
            <a:ext cx="6519068" cy="3712554"/>
          </a:xfrm>
          <a:prstGeom prst="rect">
            <a:avLst/>
          </a:prstGeom>
        </p:spPr>
      </p:pic>
      <p:sp>
        <p:nvSpPr>
          <p:cNvPr id="8" name="Title 1">
            <a:extLst>
              <a:ext uri="{FF2B5EF4-FFF2-40B4-BE49-F238E27FC236}">
                <a16:creationId xmlns:a16="http://schemas.microsoft.com/office/drawing/2014/main" id="{386788F3-67E9-499D-AF0A-D609C895F8ED}"/>
              </a:ext>
            </a:extLst>
          </p:cNvPr>
          <p:cNvSpPr txBox="1">
            <a:spLocks/>
          </p:cNvSpPr>
          <p:nvPr/>
        </p:nvSpPr>
        <p:spPr bwMode="auto">
          <a:xfrm>
            <a:off x="468313" y="361950"/>
            <a:ext cx="287955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spcBef>
                <a:spcPct val="0"/>
              </a:spcBef>
              <a:spcAft>
                <a:spcPct val="0"/>
              </a:spcAft>
              <a:defRPr sz="2200" b="1" kern="1200">
                <a:solidFill>
                  <a:schemeClr val="tx1"/>
                </a:solidFill>
                <a:latin typeface="+mj-lt"/>
                <a:ea typeface="ＭＳ Ｐゴシック" charset="-128"/>
                <a:cs typeface="ＭＳ Ｐゴシック" charset="-128"/>
              </a:defRPr>
            </a:lvl1pPr>
            <a:lvl2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2pPr>
            <a:lvl3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3pPr>
            <a:lvl4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4pPr>
            <a:lvl5pPr algn="l" rtl="0" eaLnBrk="0" fontAlgn="base" hangingPunct="0">
              <a:spcBef>
                <a:spcPct val="0"/>
              </a:spcBef>
              <a:spcAft>
                <a:spcPct val="0"/>
              </a:spcAft>
              <a:defRPr sz="2200" b="1">
                <a:solidFill>
                  <a:schemeClr val="tx1"/>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1"/>
                </a:solidFill>
                <a:latin typeface="Sommet" pitchFamily="50" charset="0"/>
              </a:defRPr>
            </a:lvl6pPr>
            <a:lvl7pPr marL="914400" algn="ctr" rtl="0" eaLnBrk="1" fontAlgn="base" hangingPunct="1">
              <a:spcBef>
                <a:spcPct val="0"/>
              </a:spcBef>
              <a:spcAft>
                <a:spcPct val="0"/>
              </a:spcAft>
              <a:defRPr sz="4400">
                <a:solidFill>
                  <a:schemeClr val="tx1"/>
                </a:solidFill>
                <a:latin typeface="Sommet" pitchFamily="50" charset="0"/>
              </a:defRPr>
            </a:lvl7pPr>
            <a:lvl8pPr marL="1371600" algn="ctr" rtl="0" eaLnBrk="1" fontAlgn="base" hangingPunct="1">
              <a:spcBef>
                <a:spcPct val="0"/>
              </a:spcBef>
              <a:spcAft>
                <a:spcPct val="0"/>
              </a:spcAft>
              <a:defRPr sz="4400">
                <a:solidFill>
                  <a:schemeClr val="tx1"/>
                </a:solidFill>
                <a:latin typeface="Sommet" pitchFamily="50" charset="0"/>
              </a:defRPr>
            </a:lvl8pPr>
            <a:lvl9pPr marL="1828800" algn="ctr" rtl="0" eaLnBrk="1" fontAlgn="base" hangingPunct="1">
              <a:spcBef>
                <a:spcPct val="0"/>
              </a:spcBef>
              <a:spcAft>
                <a:spcPct val="0"/>
              </a:spcAft>
              <a:defRPr sz="4400">
                <a:solidFill>
                  <a:schemeClr val="tx1"/>
                </a:solidFill>
                <a:latin typeface="Sommet" pitchFamily="50" charset="0"/>
              </a:defRPr>
            </a:lvl9pPr>
          </a:lstStyle>
          <a:p>
            <a:r>
              <a:rPr lang="en-AU" sz="2400"/>
              <a:t>Negative control series – example </a:t>
            </a:r>
            <a:endParaRPr lang="en-AU" sz="2400" dirty="0"/>
          </a:p>
        </p:txBody>
      </p:sp>
      <p:sp>
        <p:nvSpPr>
          <p:cNvPr id="10" name="TextBox 9">
            <a:extLst>
              <a:ext uri="{FF2B5EF4-FFF2-40B4-BE49-F238E27FC236}">
                <a16:creationId xmlns:a16="http://schemas.microsoft.com/office/drawing/2014/main" id="{FB57BE7A-66A1-48E2-8582-5DE55D573A3A}"/>
              </a:ext>
            </a:extLst>
          </p:cNvPr>
          <p:cNvSpPr txBox="1"/>
          <p:nvPr/>
        </p:nvSpPr>
        <p:spPr>
          <a:xfrm>
            <a:off x="27472" y="4566106"/>
            <a:ext cx="5442173" cy="430887"/>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00" i="0" u="none" strike="noStrike" kern="1200" cap="none" spc="0" normalizeH="0" baseline="0" noProof="0" dirty="0" err="1">
                <a:ln>
                  <a:noFill/>
                </a:ln>
                <a:effectLst/>
                <a:uLnTx/>
                <a:uFillTx/>
                <a:latin typeface="+mn-lt"/>
                <a:ea typeface="+mn-ea"/>
                <a:cs typeface="+mn-cs"/>
              </a:rPr>
              <a:t>Shadish</a:t>
            </a:r>
            <a:r>
              <a:rPr kumimoji="0" lang="en-US" sz="1100" i="0" u="none" strike="noStrike" kern="1200" cap="none" spc="0" normalizeH="0" baseline="0" noProof="0" dirty="0">
                <a:ln>
                  <a:noFill/>
                </a:ln>
                <a:effectLst/>
                <a:uLnTx/>
                <a:uFillTx/>
                <a:latin typeface="+mn-lt"/>
                <a:ea typeface="+mn-ea"/>
                <a:cs typeface="+mn-cs"/>
              </a:rPr>
              <a:t>, Cook, Campbell. </a:t>
            </a:r>
            <a:r>
              <a:rPr lang="en-AU" sz="1100" i="0" dirty="0">
                <a:effectLst/>
                <a:latin typeface="+mn-lt"/>
              </a:rPr>
              <a:t>Experimental and quasi-experimental designs for generalized causal inference. 2002</a:t>
            </a:r>
            <a:endParaRPr kumimoji="0" lang="en-AU" sz="1100" i="0" u="none" strike="noStrike" kern="1200" cap="none" spc="0" normalizeH="0" baseline="0" noProof="0" dirty="0">
              <a:ln>
                <a:noFill/>
              </a:ln>
              <a:effectLst/>
              <a:uLnTx/>
              <a:uFillTx/>
              <a:latin typeface="+mn-lt"/>
              <a:ea typeface="+mn-ea"/>
              <a:cs typeface="+mn-cs"/>
            </a:endParaRPr>
          </a:p>
        </p:txBody>
      </p:sp>
    </p:spTree>
    <p:extLst>
      <p:ext uri="{BB962C8B-B14F-4D97-AF65-F5344CB8AC3E}">
        <p14:creationId xmlns:p14="http://schemas.microsoft.com/office/powerpoint/2010/main" val="1126413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2FED8E-6D0B-6AF1-8F4F-AFA6A58B2831}"/>
              </a:ext>
            </a:extLst>
          </p:cNvPr>
          <p:cNvSpPr>
            <a:spLocks noGrp="1"/>
          </p:cNvSpPr>
          <p:nvPr>
            <p:ph type="title"/>
          </p:nvPr>
        </p:nvSpPr>
        <p:spPr>
          <a:xfrm>
            <a:off x="468313" y="361950"/>
            <a:ext cx="8229600" cy="677108"/>
          </a:xfrm>
        </p:spPr>
        <p:txBody>
          <a:bodyPr/>
          <a:lstStyle/>
          <a:p>
            <a:r>
              <a:rPr lang="en-US" dirty="0"/>
              <a:t>ABC Catalyst program claims high cholesterol does not cause heart disease.</a:t>
            </a:r>
          </a:p>
        </p:txBody>
      </p:sp>
      <p:pic>
        <p:nvPicPr>
          <p:cNvPr id="8" name="Content Placeholder 7" descr="A person standing in front of a screen&#10;&#10;Description automatically generated with low confidence">
            <a:extLst>
              <a:ext uri="{FF2B5EF4-FFF2-40B4-BE49-F238E27FC236}">
                <a16:creationId xmlns:a16="http://schemas.microsoft.com/office/drawing/2014/main" id="{0882FB3A-F93F-6442-6BE5-F70253C959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59951" y="1241890"/>
            <a:ext cx="4837962" cy="2348213"/>
          </a:xfrm>
        </p:spPr>
      </p:pic>
      <p:sp>
        <p:nvSpPr>
          <p:cNvPr id="9" name="Rectangle 8">
            <a:extLst>
              <a:ext uri="{FF2B5EF4-FFF2-40B4-BE49-F238E27FC236}">
                <a16:creationId xmlns:a16="http://schemas.microsoft.com/office/drawing/2014/main" id="{36F122A2-76A7-5AA8-247F-0D2BF2029FD5}"/>
              </a:ext>
            </a:extLst>
          </p:cNvPr>
          <p:cNvSpPr/>
          <p:nvPr/>
        </p:nvSpPr>
        <p:spPr>
          <a:xfrm>
            <a:off x="3794656" y="3716944"/>
            <a:ext cx="4968552" cy="369332"/>
          </a:xfrm>
          <a:prstGeom prst="rect">
            <a:avLst/>
          </a:prstGeom>
        </p:spPr>
        <p:txBody>
          <a:bodyPr wrap="square">
            <a:spAutoFit/>
          </a:bodyPr>
          <a:lstStyle/>
          <a:p>
            <a:r>
              <a:rPr lang="en-US" sz="1800" dirty="0"/>
              <a:t>Watch this clip from Media Watch online </a:t>
            </a:r>
            <a:r>
              <a:rPr lang="en-US" sz="1800" dirty="0">
                <a:hlinkClick r:id="rId4"/>
              </a:rPr>
              <a:t>here</a:t>
            </a:r>
            <a:endParaRPr lang="en-US" sz="1800" dirty="0"/>
          </a:p>
        </p:txBody>
      </p:sp>
      <p:sp>
        <p:nvSpPr>
          <p:cNvPr id="10" name="Rectangle 9">
            <a:extLst>
              <a:ext uri="{FF2B5EF4-FFF2-40B4-BE49-F238E27FC236}">
                <a16:creationId xmlns:a16="http://schemas.microsoft.com/office/drawing/2014/main" id="{AF88ADB3-969B-CDD8-E4F2-1DFBEFD51E90}"/>
              </a:ext>
            </a:extLst>
          </p:cNvPr>
          <p:cNvSpPr/>
          <p:nvPr/>
        </p:nvSpPr>
        <p:spPr>
          <a:xfrm>
            <a:off x="323528" y="1241353"/>
            <a:ext cx="3168352" cy="3416320"/>
          </a:xfrm>
          <a:prstGeom prst="rect">
            <a:avLst/>
          </a:prstGeom>
        </p:spPr>
        <p:txBody>
          <a:bodyPr wrap="square">
            <a:spAutoFit/>
          </a:bodyPr>
          <a:lstStyle/>
          <a:p>
            <a:pPr marL="285750" indent="-285750">
              <a:buFontTx/>
              <a:buChar char="-"/>
            </a:pPr>
            <a:r>
              <a:rPr lang="en-US" sz="1800" dirty="0"/>
              <a:t>Two-part program claims high cholesterol does no cause heart disease…</a:t>
            </a:r>
          </a:p>
          <a:p>
            <a:pPr marL="285750" indent="-285750">
              <a:buFontTx/>
              <a:buChar char="-"/>
            </a:pPr>
            <a:endParaRPr lang="en-US" sz="1800" dirty="0"/>
          </a:p>
          <a:p>
            <a:pPr marL="285750" indent="-285750">
              <a:buFontTx/>
              <a:buChar char="-"/>
            </a:pPr>
            <a:r>
              <a:rPr lang="en-US" sz="1800" dirty="0"/>
              <a:t>…and statins (cholesterol-reducing drugs) do not save lives</a:t>
            </a:r>
          </a:p>
          <a:p>
            <a:pPr marL="285750" indent="-285750">
              <a:buFontTx/>
              <a:buChar char="-"/>
            </a:pPr>
            <a:endParaRPr lang="en-US" sz="1800" dirty="0"/>
          </a:p>
          <a:p>
            <a:pPr marL="285750" indent="-285750">
              <a:buFontTx/>
              <a:buChar char="-"/>
            </a:pPr>
            <a:r>
              <a:rPr lang="en-US" sz="1800" dirty="0"/>
              <a:t>Medical experts respond to say these claims are dangerous. </a:t>
            </a:r>
          </a:p>
          <a:p>
            <a:endParaRPr lang="en-US" sz="1800" dirty="0"/>
          </a:p>
        </p:txBody>
      </p:sp>
    </p:spTree>
    <p:extLst>
      <p:ext uri="{BB962C8B-B14F-4D97-AF65-F5344CB8AC3E}">
        <p14:creationId xmlns:p14="http://schemas.microsoft.com/office/powerpoint/2010/main" val="4254487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139E8-5DFE-4466-85DD-7D0A91EF34BD}"/>
              </a:ext>
            </a:extLst>
          </p:cNvPr>
          <p:cNvSpPr>
            <a:spLocks noGrp="1"/>
          </p:cNvSpPr>
          <p:nvPr>
            <p:ph type="title"/>
          </p:nvPr>
        </p:nvSpPr>
        <p:spPr>
          <a:xfrm>
            <a:off x="468313" y="361950"/>
            <a:ext cx="2879551" cy="738664"/>
          </a:xfrm>
        </p:spPr>
        <p:txBody>
          <a:bodyPr/>
          <a:lstStyle/>
          <a:p>
            <a:r>
              <a:rPr lang="en-AU" sz="2400" dirty="0"/>
              <a:t>Negative control series – example </a:t>
            </a:r>
          </a:p>
        </p:txBody>
      </p:sp>
      <p:pic>
        <p:nvPicPr>
          <p:cNvPr id="2050" name="Picture 2">
            <a:extLst>
              <a:ext uri="{FF2B5EF4-FFF2-40B4-BE49-F238E27FC236}">
                <a16:creationId xmlns:a16="http://schemas.microsoft.com/office/drawing/2014/main" id="{D7801BB5-EEA1-4332-A081-2C2E9E325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200"/>
          <a:stretch/>
        </p:blipFill>
        <p:spPr bwMode="auto">
          <a:xfrm>
            <a:off x="3707904" y="369658"/>
            <a:ext cx="4967783" cy="41843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924FD4-0DDC-457E-BF13-D75ECD2B225A}"/>
              </a:ext>
            </a:extLst>
          </p:cNvPr>
          <p:cNvSpPr txBox="1"/>
          <p:nvPr/>
        </p:nvSpPr>
        <p:spPr>
          <a:xfrm>
            <a:off x="179512" y="4643050"/>
            <a:ext cx="5015090" cy="276999"/>
          </a:xfrm>
          <a:prstGeom prst="rect">
            <a:avLst/>
          </a:prstGeom>
        </p:spPr>
        <p:txBody>
          <a:bodyPr wrap="square" rtlCol="0">
            <a:spAutoFit/>
          </a:bodyPr>
          <a:lstStyle/>
          <a:p>
            <a:pPr marL="342900" indent="-342900" eaLnBrk="1" fontAlgn="auto" hangingPunct="1">
              <a:spcBef>
                <a:spcPct val="20000"/>
              </a:spcBef>
              <a:spcAft>
                <a:spcPts val="0"/>
              </a:spcAft>
            </a:pPr>
            <a:r>
              <a:rPr kumimoji="0" lang="en-AU" sz="1200" i="0" u="none" strike="noStrike" kern="1200" cap="none" spc="0" normalizeH="0" baseline="0" noProof="0" dirty="0">
                <a:ln>
                  <a:noFill/>
                </a:ln>
                <a:solidFill>
                  <a:schemeClr val="tx1"/>
                </a:solidFill>
                <a:effectLst/>
                <a:uLnTx/>
                <a:uFillTx/>
                <a:latin typeface="+mn-lt"/>
                <a:ea typeface="+mn-ea"/>
                <a:cs typeface="+mn-cs"/>
              </a:rPr>
              <a:t>Schaffer et al.</a:t>
            </a:r>
            <a:r>
              <a:rPr lang="en-AU" sz="1200" dirty="0">
                <a:latin typeface="+mn-lt"/>
                <a:ea typeface="+mn-ea"/>
              </a:rPr>
              <a:t> MJA 2015;202(11):591.</a:t>
            </a:r>
          </a:p>
        </p:txBody>
      </p:sp>
    </p:spTree>
    <p:extLst>
      <p:ext uri="{BB962C8B-B14F-4D97-AF65-F5344CB8AC3E}">
        <p14:creationId xmlns:p14="http://schemas.microsoft.com/office/powerpoint/2010/main" val="1412413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04CF7-7C86-4B21-855E-5A2DE6346ACA}"/>
              </a:ext>
            </a:extLst>
          </p:cNvPr>
          <p:cNvSpPr>
            <a:spLocks noGrp="1"/>
          </p:cNvSpPr>
          <p:nvPr>
            <p:ph type="title"/>
          </p:nvPr>
        </p:nvSpPr>
        <p:spPr>
          <a:xfrm>
            <a:off x="468313" y="361950"/>
            <a:ext cx="8229600" cy="430887"/>
          </a:xfrm>
        </p:spPr>
        <p:txBody>
          <a:bodyPr/>
          <a:lstStyle/>
          <a:p>
            <a:r>
              <a:rPr lang="en-AU" sz="2800" dirty="0"/>
              <a:t>Undertaking ITS analysis</a:t>
            </a:r>
          </a:p>
        </p:txBody>
      </p:sp>
      <p:sp>
        <p:nvSpPr>
          <p:cNvPr id="3" name="Content Placeholder 2">
            <a:extLst>
              <a:ext uri="{FF2B5EF4-FFF2-40B4-BE49-F238E27FC236}">
                <a16:creationId xmlns:a16="http://schemas.microsoft.com/office/drawing/2014/main" id="{9E0DD53E-37D5-4E5B-9C36-D068F9288339}"/>
              </a:ext>
            </a:extLst>
          </p:cNvPr>
          <p:cNvSpPr>
            <a:spLocks noGrp="1"/>
          </p:cNvSpPr>
          <p:nvPr>
            <p:ph sz="quarter" idx="10"/>
          </p:nvPr>
        </p:nvSpPr>
        <p:spPr>
          <a:xfrm>
            <a:off x="467984" y="1131590"/>
            <a:ext cx="7920440" cy="3076947"/>
          </a:xfrm>
        </p:spPr>
        <p:txBody>
          <a:bodyPr/>
          <a:lstStyle/>
          <a:p>
            <a:pPr marL="177800" indent="-177800">
              <a:spcBef>
                <a:spcPts val="2400"/>
              </a:spcBef>
            </a:pPr>
            <a:r>
              <a:rPr lang="en-AU" sz="2000" dirty="0"/>
              <a:t>We will discuss two modelling approaches </a:t>
            </a:r>
          </a:p>
          <a:p>
            <a:pPr marL="457200" indent="-457200">
              <a:spcBef>
                <a:spcPts val="2400"/>
              </a:spcBef>
              <a:buAutoNum type="arabicPeriod"/>
            </a:pPr>
            <a:r>
              <a:rPr lang="en-AU" sz="2000" dirty="0"/>
              <a:t>Segmented regression</a:t>
            </a:r>
          </a:p>
          <a:p>
            <a:pPr marL="457200" indent="-457200">
              <a:spcBef>
                <a:spcPts val="2400"/>
              </a:spcBef>
              <a:buAutoNum type="arabicPeriod"/>
            </a:pPr>
            <a:r>
              <a:rPr lang="en-AU" sz="2000" dirty="0"/>
              <a:t>ARIMA models</a:t>
            </a:r>
          </a:p>
        </p:txBody>
      </p:sp>
    </p:spTree>
    <p:extLst>
      <p:ext uri="{BB962C8B-B14F-4D97-AF65-F5344CB8AC3E}">
        <p14:creationId xmlns:p14="http://schemas.microsoft.com/office/powerpoint/2010/main" val="2805165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805665-7E8F-46ED-92F4-62665932E2F0}"/>
              </a:ext>
            </a:extLst>
          </p:cNvPr>
          <p:cNvSpPr>
            <a:spLocks noGrp="1"/>
          </p:cNvSpPr>
          <p:nvPr>
            <p:ph type="body" idx="10"/>
          </p:nvPr>
        </p:nvSpPr>
        <p:spPr>
          <a:xfrm>
            <a:off x="1979712" y="1851670"/>
            <a:ext cx="4968552" cy="576065"/>
          </a:xfrm>
        </p:spPr>
        <p:txBody>
          <a:bodyPr/>
          <a:lstStyle/>
          <a:p>
            <a:pPr algn="ctr"/>
            <a:r>
              <a:rPr lang="en-AU" sz="3200" b="1" dirty="0"/>
              <a:t>Segmented regression modelling</a:t>
            </a:r>
          </a:p>
          <a:p>
            <a:pPr algn="ctr">
              <a:buFontTx/>
              <a:buChar char="-"/>
            </a:pPr>
            <a:endParaRPr lang="en-AU" dirty="0"/>
          </a:p>
        </p:txBody>
      </p:sp>
    </p:spTree>
    <p:extLst>
      <p:ext uri="{BB962C8B-B14F-4D97-AF65-F5344CB8AC3E}">
        <p14:creationId xmlns:p14="http://schemas.microsoft.com/office/powerpoint/2010/main" val="1222584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E8CB-0D91-4745-BD69-0E5CD58D72CC}"/>
              </a:ext>
            </a:extLst>
          </p:cNvPr>
          <p:cNvSpPr>
            <a:spLocks noGrp="1"/>
          </p:cNvSpPr>
          <p:nvPr>
            <p:ph type="title"/>
          </p:nvPr>
        </p:nvSpPr>
        <p:spPr>
          <a:xfrm>
            <a:off x="468313" y="361950"/>
            <a:ext cx="8229600" cy="369332"/>
          </a:xfrm>
        </p:spPr>
        <p:txBody>
          <a:bodyPr/>
          <a:lstStyle/>
          <a:p>
            <a:r>
              <a:rPr lang="en-AU" sz="2400" dirty="0"/>
              <a:t>Step 1: Visualise your data</a:t>
            </a:r>
          </a:p>
        </p:txBody>
      </p:sp>
      <p:sp>
        <p:nvSpPr>
          <p:cNvPr id="3" name="Text Placeholder 2">
            <a:extLst>
              <a:ext uri="{FF2B5EF4-FFF2-40B4-BE49-F238E27FC236}">
                <a16:creationId xmlns:a16="http://schemas.microsoft.com/office/drawing/2014/main" id="{CD805665-7E8F-46ED-92F4-62665932E2F0}"/>
              </a:ext>
            </a:extLst>
          </p:cNvPr>
          <p:cNvSpPr>
            <a:spLocks noGrp="1"/>
          </p:cNvSpPr>
          <p:nvPr>
            <p:ph type="body" idx="10"/>
          </p:nvPr>
        </p:nvSpPr>
        <p:spPr>
          <a:xfrm>
            <a:off x="468313" y="1059582"/>
            <a:ext cx="8208962" cy="3167931"/>
          </a:xfrm>
        </p:spPr>
        <p:txBody>
          <a:bodyPr/>
          <a:lstStyle/>
          <a:p>
            <a:pPr marL="185738" indent="-185738"/>
            <a:r>
              <a:rPr lang="en-AU" sz="2000" dirty="0"/>
              <a:t>The first step is always to visualise your series using one or more of a time series line graph, seasonal plots, and decomposition plots.</a:t>
            </a:r>
          </a:p>
          <a:p>
            <a:pPr marL="185738" indent="-185738"/>
            <a:r>
              <a:rPr lang="en-AU" sz="2000" dirty="0"/>
              <a:t>Some questions to ask when visualising your data:</a:t>
            </a:r>
          </a:p>
          <a:p>
            <a:pPr>
              <a:buFont typeface="Arial" panose="020B0604020202020204" pitchFamily="34" charset="0"/>
              <a:buChar char="•"/>
            </a:pPr>
            <a:r>
              <a:rPr lang="en-AU" sz="1800" dirty="0"/>
              <a:t>What is the potential shape of the intervention?</a:t>
            </a:r>
          </a:p>
          <a:p>
            <a:pPr>
              <a:buFont typeface="Arial" panose="020B0604020202020204" pitchFamily="34" charset="0"/>
              <a:buChar char="•"/>
            </a:pPr>
            <a:r>
              <a:rPr lang="en-AU" sz="1800" dirty="0"/>
              <a:t>Is the impact delayed?</a:t>
            </a:r>
          </a:p>
          <a:p>
            <a:pPr>
              <a:buFont typeface="Arial" panose="020B0604020202020204" pitchFamily="34" charset="0"/>
              <a:buChar char="•"/>
            </a:pPr>
            <a:r>
              <a:rPr lang="en-AU" sz="1800" dirty="0"/>
              <a:t>Is there a trend in the data?</a:t>
            </a:r>
          </a:p>
          <a:p>
            <a:pPr>
              <a:buFont typeface="Arial" panose="020B0604020202020204" pitchFamily="34" charset="0"/>
              <a:buChar char="•"/>
            </a:pPr>
            <a:r>
              <a:rPr lang="en-AU" sz="1800" dirty="0"/>
              <a:t>Will we need to adjust for seasonality?</a:t>
            </a:r>
          </a:p>
          <a:p>
            <a:pPr>
              <a:buFont typeface="Arial" panose="020B0604020202020204" pitchFamily="34" charset="0"/>
              <a:buChar char="•"/>
            </a:pPr>
            <a:r>
              <a:rPr lang="en-AU" sz="1800" dirty="0"/>
              <a:t>Are there any potential extreme or outlier data points that warrant further investigation?</a:t>
            </a:r>
          </a:p>
        </p:txBody>
      </p:sp>
    </p:spTree>
    <p:extLst>
      <p:ext uri="{BB962C8B-B14F-4D97-AF65-F5344CB8AC3E}">
        <p14:creationId xmlns:p14="http://schemas.microsoft.com/office/powerpoint/2010/main" val="961493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2482-D8EF-400F-A5A1-4CF71809FE6A}"/>
              </a:ext>
            </a:extLst>
          </p:cNvPr>
          <p:cNvSpPr>
            <a:spLocks noGrp="1"/>
          </p:cNvSpPr>
          <p:nvPr>
            <p:ph type="title"/>
          </p:nvPr>
        </p:nvSpPr>
        <p:spPr>
          <a:xfrm>
            <a:off x="468313" y="361950"/>
            <a:ext cx="8229600" cy="738664"/>
          </a:xfrm>
        </p:spPr>
        <p:txBody>
          <a:bodyPr/>
          <a:lstStyle/>
          <a:p>
            <a:r>
              <a:rPr lang="en-US" sz="2400" dirty="0"/>
              <a:t>Introduction of seatbelt law in Great Britain in March 1983</a:t>
            </a:r>
            <a:endParaRPr lang="en-AU" sz="2400" dirty="0"/>
          </a:p>
        </p:txBody>
      </p:sp>
      <p:pic>
        <p:nvPicPr>
          <p:cNvPr id="5" name="Picture 4" descr="Chart, histogram&#10;&#10;Description automatically generated">
            <a:extLst>
              <a:ext uri="{FF2B5EF4-FFF2-40B4-BE49-F238E27FC236}">
                <a16:creationId xmlns:a16="http://schemas.microsoft.com/office/drawing/2014/main" id="{B60D973A-0D2D-4EDB-BA03-EFEE5B492B88}"/>
              </a:ext>
            </a:extLst>
          </p:cNvPr>
          <p:cNvPicPr>
            <a:picLocks noChangeAspect="1"/>
          </p:cNvPicPr>
          <p:nvPr/>
        </p:nvPicPr>
        <p:blipFill rotWithShape="1">
          <a:blip r:embed="rId2">
            <a:extLst>
              <a:ext uri="{28A0092B-C50C-407E-A947-70E740481C1C}">
                <a14:useLocalDpi xmlns:a14="http://schemas.microsoft.com/office/drawing/2010/main" val="0"/>
              </a:ext>
            </a:extLst>
          </a:blip>
          <a:srcRect b="4593"/>
          <a:stretch/>
        </p:blipFill>
        <p:spPr>
          <a:xfrm>
            <a:off x="1619672" y="920343"/>
            <a:ext cx="5094565" cy="3888432"/>
          </a:xfrm>
          <a:prstGeom prst="rect">
            <a:avLst/>
          </a:prstGeom>
        </p:spPr>
      </p:pic>
    </p:spTree>
    <p:extLst>
      <p:ext uri="{BB962C8B-B14F-4D97-AF65-F5344CB8AC3E}">
        <p14:creationId xmlns:p14="http://schemas.microsoft.com/office/powerpoint/2010/main" val="1123291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E8CB-0D91-4745-BD69-0E5CD58D72CC}"/>
              </a:ext>
            </a:extLst>
          </p:cNvPr>
          <p:cNvSpPr>
            <a:spLocks noGrp="1"/>
          </p:cNvSpPr>
          <p:nvPr>
            <p:ph type="title"/>
          </p:nvPr>
        </p:nvSpPr>
        <p:spPr>
          <a:xfrm>
            <a:off x="468313" y="361950"/>
            <a:ext cx="8064127" cy="1107996"/>
          </a:xfrm>
        </p:spPr>
        <p:txBody>
          <a:bodyPr/>
          <a:lstStyle/>
          <a:p>
            <a:r>
              <a:rPr lang="en-AU" sz="2400" dirty="0"/>
              <a:t>Step 2: If data have non-constant variance, apply log transformation</a:t>
            </a:r>
            <a:br>
              <a:rPr lang="en-AU" sz="2400" dirty="0"/>
            </a:br>
            <a:endParaRPr lang="en-AU" sz="2400" dirty="0"/>
          </a:p>
        </p:txBody>
      </p:sp>
      <p:pic>
        <p:nvPicPr>
          <p:cNvPr id="5" name="Picture 4" descr="Chart, histogram&#10;&#10;Description automatically generated">
            <a:extLst>
              <a:ext uri="{FF2B5EF4-FFF2-40B4-BE49-F238E27FC236}">
                <a16:creationId xmlns:a16="http://schemas.microsoft.com/office/drawing/2014/main" id="{161142E8-9655-4306-A36D-08F96B1D9479}"/>
              </a:ext>
            </a:extLst>
          </p:cNvPr>
          <p:cNvPicPr>
            <a:picLocks noChangeAspect="1"/>
          </p:cNvPicPr>
          <p:nvPr/>
        </p:nvPicPr>
        <p:blipFill rotWithShape="1">
          <a:blip r:embed="rId2">
            <a:extLst>
              <a:ext uri="{28A0092B-C50C-407E-A947-70E740481C1C}">
                <a14:useLocalDpi xmlns:a14="http://schemas.microsoft.com/office/drawing/2010/main" val="0"/>
              </a:ext>
            </a:extLst>
          </a:blip>
          <a:srcRect b="4593"/>
          <a:stretch/>
        </p:blipFill>
        <p:spPr>
          <a:xfrm>
            <a:off x="1835696" y="1203598"/>
            <a:ext cx="4811534" cy="3672408"/>
          </a:xfrm>
          <a:prstGeom prst="rect">
            <a:avLst/>
          </a:prstGeom>
        </p:spPr>
      </p:pic>
    </p:spTree>
    <p:extLst>
      <p:ext uri="{BB962C8B-B14F-4D97-AF65-F5344CB8AC3E}">
        <p14:creationId xmlns:p14="http://schemas.microsoft.com/office/powerpoint/2010/main" val="764327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B33C-0CA8-B449-95B8-C5FA41B9B047}"/>
              </a:ext>
            </a:extLst>
          </p:cNvPr>
          <p:cNvSpPr>
            <a:spLocks noGrp="1"/>
          </p:cNvSpPr>
          <p:nvPr>
            <p:ph type="title"/>
          </p:nvPr>
        </p:nvSpPr>
        <p:spPr>
          <a:xfrm>
            <a:off x="3408655" y="639110"/>
            <a:ext cx="5299135" cy="369332"/>
          </a:xfrm>
        </p:spPr>
        <p:txBody>
          <a:bodyPr/>
          <a:lstStyle/>
          <a:p>
            <a:r>
              <a:rPr lang="en-AU" sz="2400" dirty="0"/>
              <a:t>Step 3: Create necessary variables</a:t>
            </a:r>
            <a:endParaRPr lang="en-US" sz="2400" dirty="0"/>
          </a:p>
        </p:txBody>
      </p:sp>
      <p:sp>
        <p:nvSpPr>
          <p:cNvPr id="3" name="Text Placeholder 2">
            <a:extLst>
              <a:ext uri="{FF2B5EF4-FFF2-40B4-BE49-F238E27FC236}">
                <a16:creationId xmlns:a16="http://schemas.microsoft.com/office/drawing/2014/main" id="{FBDE4D26-A60A-3046-8D12-B515B9B4C9B9}"/>
              </a:ext>
            </a:extLst>
          </p:cNvPr>
          <p:cNvSpPr>
            <a:spLocks noGrp="1"/>
          </p:cNvSpPr>
          <p:nvPr>
            <p:ph type="body" idx="10"/>
          </p:nvPr>
        </p:nvSpPr>
        <p:spPr>
          <a:xfrm>
            <a:off x="3466318" y="1311969"/>
            <a:ext cx="5183807" cy="3095625"/>
          </a:xfrm>
        </p:spPr>
        <p:txBody>
          <a:bodyPr/>
          <a:lstStyle/>
          <a:p>
            <a:pPr marL="0" indent="0" eaLnBrk="1" fontAlgn="auto" hangingPunct="1">
              <a:spcBef>
                <a:spcPct val="20000"/>
              </a:spcBef>
              <a:spcAft>
                <a:spcPts val="0"/>
              </a:spcAft>
            </a:pPr>
            <a:r>
              <a:rPr lang="en-AU" sz="1800" dirty="0"/>
              <a:t>For a segmented linear regression, you will typically need variables representing the following:</a:t>
            </a:r>
          </a:p>
          <a:p>
            <a:pPr eaLnBrk="1" fontAlgn="auto" hangingPunct="1">
              <a:spcBef>
                <a:spcPct val="20000"/>
              </a:spcBef>
              <a:spcAft>
                <a:spcPts val="0"/>
              </a:spcAft>
              <a:buFont typeface="Arial" panose="020B0604020202020204" pitchFamily="34" charset="0"/>
              <a:buChar char="•"/>
            </a:pPr>
            <a:r>
              <a:rPr lang="en-AU" sz="1800" dirty="0"/>
              <a:t>Time since start of study (time)</a:t>
            </a:r>
          </a:p>
          <a:p>
            <a:pPr eaLnBrk="1" fontAlgn="auto" hangingPunct="1">
              <a:spcBef>
                <a:spcPct val="20000"/>
              </a:spcBef>
              <a:spcAft>
                <a:spcPts val="0"/>
              </a:spcAft>
              <a:buFont typeface="Arial" panose="020B0604020202020204" pitchFamily="34" charset="0"/>
              <a:buChar char="•"/>
            </a:pPr>
            <a:r>
              <a:rPr lang="en-AU" sz="1800" dirty="0"/>
              <a:t>Intervention (step change)</a:t>
            </a:r>
          </a:p>
          <a:p>
            <a:pPr eaLnBrk="1" fontAlgn="auto" hangingPunct="1">
              <a:spcBef>
                <a:spcPct val="20000"/>
              </a:spcBef>
              <a:spcAft>
                <a:spcPts val="0"/>
              </a:spcAft>
              <a:buFont typeface="Arial" panose="020B0604020202020204" pitchFamily="34" charset="0"/>
              <a:buChar char="•"/>
            </a:pPr>
            <a:r>
              <a:rPr lang="en-AU" sz="1800" dirty="0"/>
              <a:t>Time since intervention (slope change or ramp)</a:t>
            </a:r>
          </a:p>
          <a:p>
            <a:pPr eaLnBrk="1" fontAlgn="auto" hangingPunct="1">
              <a:spcBef>
                <a:spcPct val="20000"/>
              </a:spcBef>
              <a:spcAft>
                <a:spcPts val="0"/>
              </a:spcAft>
              <a:buFont typeface="Arial" panose="020B0604020202020204" pitchFamily="34" charset="0"/>
              <a:buChar char="•"/>
            </a:pPr>
            <a:endParaRPr lang="en-AU" sz="1800" dirty="0"/>
          </a:p>
          <a:p>
            <a:pPr marL="0" indent="0" eaLnBrk="1" fontAlgn="auto" hangingPunct="1">
              <a:spcBef>
                <a:spcPct val="20000"/>
              </a:spcBef>
              <a:spcAft>
                <a:spcPts val="0"/>
              </a:spcAft>
            </a:pPr>
            <a:r>
              <a:rPr lang="en-AU" sz="1800" dirty="0"/>
              <a:t>If necessary:</a:t>
            </a:r>
          </a:p>
          <a:p>
            <a:pPr marL="285750" indent="-285750" eaLnBrk="1" fontAlgn="auto" hangingPunct="1">
              <a:spcBef>
                <a:spcPct val="20000"/>
              </a:spcBef>
              <a:spcAft>
                <a:spcPts val="0"/>
              </a:spcAft>
              <a:buFont typeface="Arial" panose="020B0604020202020204" pitchFamily="34" charset="0"/>
              <a:buChar char="•"/>
            </a:pPr>
            <a:r>
              <a:rPr lang="en-AU" sz="1800" dirty="0"/>
              <a:t>Pulse change</a:t>
            </a:r>
          </a:p>
          <a:p>
            <a:pPr marL="285750" indent="-285750" eaLnBrk="1" fontAlgn="auto" hangingPunct="1">
              <a:spcBef>
                <a:spcPct val="20000"/>
              </a:spcBef>
              <a:spcAft>
                <a:spcPts val="0"/>
              </a:spcAft>
              <a:buFont typeface="Arial" panose="020B0604020202020204" pitchFamily="34" charset="0"/>
              <a:buChar char="•"/>
            </a:pPr>
            <a:r>
              <a:rPr lang="en-AU" sz="1800" dirty="0"/>
              <a:t>Seasonal dummy variables</a:t>
            </a:r>
          </a:p>
        </p:txBody>
      </p:sp>
      <p:pic>
        <p:nvPicPr>
          <p:cNvPr id="6" name="Picture 5">
            <a:extLst>
              <a:ext uri="{FF2B5EF4-FFF2-40B4-BE49-F238E27FC236}">
                <a16:creationId xmlns:a16="http://schemas.microsoft.com/office/drawing/2014/main" id="{DB6E75CE-405A-3A4F-96DD-17E2BE1A9958}"/>
              </a:ext>
            </a:extLst>
          </p:cNvPr>
          <p:cNvPicPr>
            <a:picLocks noChangeAspect="1"/>
          </p:cNvPicPr>
          <p:nvPr/>
        </p:nvPicPr>
        <p:blipFill rotWithShape="1">
          <a:blip r:embed="rId2"/>
          <a:srcRect b="15495"/>
          <a:stretch/>
        </p:blipFill>
        <p:spPr>
          <a:xfrm>
            <a:off x="323528" y="519227"/>
            <a:ext cx="2762250" cy="4105041"/>
          </a:xfrm>
          <a:prstGeom prst="rect">
            <a:avLst/>
          </a:prstGeom>
        </p:spPr>
      </p:pic>
      <p:sp>
        <p:nvSpPr>
          <p:cNvPr id="7" name="Rectangle 6">
            <a:extLst>
              <a:ext uri="{FF2B5EF4-FFF2-40B4-BE49-F238E27FC236}">
                <a16:creationId xmlns:a16="http://schemas.microsoft.com/office/drawing/2014/main" id="{54624647-E544-384A-8C02-2003C480CC52}"/>
              </a:ext>
            </a:extLst>
          </p:cNvPr>
          <p:cNvSpPr/>
          <p:nvPr/>
        </p:nvSpPr>
        <p:spPr>
          <a:xfrm>
            <a:off x="323528" y="771550"/>
            <a:ext cx="2762250" cy="20882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8" name="Rectangle 7">
            <a:extLst>
              <a:ext uri="{FF2B5EF4-FFF2-40B4-BE49-F238E27FC236}">
                <a16:creationId xmlns:a16="http://schemas.microsoft.com/office/drawing/2014/main" id="{AA30C3BC-1FFC-BD48-91A4-5FFC6CC2F9CA}"/>
              </a:ext>
            </a:extLst>
          </p:cNvPr>
          <p:cNvSpPr/>
          <p:nvPr/>
        </p:nvSpPr>
        <p:spPr>
          <a:xfrm>
            <a:off x="888564" y="136642"/>
            <a:ext cx="1632178" cy="338554"/>
          </a:xfrm>
          <a:prstGeom prst="rect">
            <a:avLst/>
          </a:prstGeom>
        </p:spPr>
        <p:txBody>
          <a:bodyPr wrap="none">
            <a:spAutoFit/>
          </a:bodyPr>
          <a:lstStyle/>
          <a:p>
            <a:pPr algn="ctr"/>
            <a:r>
              <a:rPr lang="en-US" sz="1600" dirty="0">
                <a:solidFill>
                  <a:schemeClr val="accent1">
                    <a:lumMod val="75000"/>
                  </a:schemeClr>
                </a:solidFill>
              </a:rPr>
              <a:t>Pre-intervention</a:t>
            </a:r>
          </a:p>
        </p:txBody>
      </p:sp>
      <p:pic>
        <p:nvPicPr>
          <p:cNvPr id="10" name="Graphic 9" descr="Line arrow: Anti-clockwise curve">
            <a:extLst>
              <a:ext uri="{FF2B5EF4-FFF2-40B4-BE49-F238E27FC236}">
                <a16:creationId xmlns:a16="http://schemas.microsoft.com/office/drawing/2014/main" id="{C6F9DE40-BC6F-F44B-A551-BAD62E48D9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073368">
            <a:off x="352218" y="287199"/>
            <a:ext cx="703822" cy="703822"/>
          </a:xfrm>
          <a:prstGeom prst="rect">
            <a:avLst/>
          </a:prstGeom>
        </p:spPr>
      </p:pic>
      <p:sp>
        <p:nvSpPr>
          <p:cNvPr id="11" name="Rectangle 10">
            <a:extLst>
              <a:ext uri="{FF2B5EF4-FFF2-40B4-BE49-F238E27FC236}">
                <a16:creationId xmlns:a16="http://schemas.microsoft.com/office/drawing/2014/main" id="{32C6B223-02B3-4D4B-ABFD-CEB75190A1FA}"/>
              </a:ext>
            </a:extLst>
          </p:cNvPr>
          <p:cNvSpPr/>
          <p:nvPr/>
        </p:nvSpPr>
        <p:spPr>
          <a:xfrm>
            <a:off x="323528" y="2859782"/>
            <a:ext cx="2762250" cy="1804133"/>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75000"/>
                </a:schemeClr>
              </a:solidFill>
            </a:endParaRPr>
          </a:p>
        </p:txBody>
      </p:sp>
      <p:sp>
        <p:nvSpPr>
          <p:cNvPr id="12" name="Rectangle 11">
            <a:extLst>
              <a:ext uri="{FF2B5EF4-FFF2-40B4-BE49-F238E27FC236}">
                <a16:creationId xmlns:a16="http://schemas.microsoft.com/office/drawing/2014/main" id="{B29DA3C7-2DEF-2046-ADA8-B9D18DB1F84C}"/>
              </a:ext>
            </a:extLst>
          </p:cNvPr>
          <p:cNvSpPr/>
          <p:nvPr/>
        </p:nvSpPr>
        <p:spPr>
          <a:xfrm>
            <a:off x="210279" y="4804946"/>
            <a:ext cx="1723550" cy="338554"/>
          </a:xfrm>
          <a:prstGeom prst="rect">
            <a:avLst/>
          </a:prstGeom>
          <a:ln>
            <a:noFill/>
          </a:ln>
        </p:spPr>
        <p:txBody>
          <a:bodyPr wrap="none">
            <a:spAutoFit/>
          </a:bodyPr>
          <a:lstStyle/>
          <a:p>
            <a:pPr algn="ctr"/>
            <a:r>
              <a:rPr lang="en-US" sz="1600" dirty="0">
                <a:solidFill>
                  <a:schemeClr val="accent4">
                    <a:lumMod val="75000"/>
                  </a:schemeClr>
                </a:solidFill>
              </a:rPr>
              <a:t>Post-intervention</a:t>
            </a:r>
          </a:p>
        </p:txBody>
      </p:sp>
      <p:pic>
        <p:nvPicPr>
          <p:cNvPr id="13" name="Graphic 12" descr="Line arrow: Anti-clockwise curve">
            <a:extLst>
              <a:ext uri="{FF2B5EF4-FFF2-40B4-BE49-F238E27FC236}">
                <a16:creationId xmlns:a16="http://schemas.microsoft.com/office/drawing/2014/main" id="{D142116A-785A-7F42-84BC-1E4EF43E75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969885">
            <a:off x="1895667" y="4505485"/>
            <a:ext cx="703822" cy="620147"/>
          </a:xfrm>
          <a:prstGeom prst="rect">
            <a:avLst/>
          </a:prstGeom>
        </p:spPr>
      </p:pic>
      <p:pic>
        <p:nvPicPr>
          <p:cNvPr id="14" name="Picture 13">
            <a:extLst>
              <a:ext uri="{FF2B5EF4-FFF2-40B4-BE49-F238E27FC236}">
                <a16:creationId xmlns:a16="http://schemas.microsoft.com/office/drawing/2014/main" id="{1669AF32-E2E6-45B1-9794-CAC64EE9639D}"/>
              </a:ext>
            </a:extLst>
          </p:cNvPr>
          <p:cNvPicPr>
            <a:picLocks noChangeAspect="1"/>
          </p:cNvPicPr>
          <p:nvPr/>
        </p:nvPicPr>
        <p:blipFill>
          <a:blip r:embed="rId7"/>
          <a:stretch>
            <a:fillRect/>
          </a:stretch>
        </p:blipFill>
        <p:spPr>
          <a:xfrm>
            <a:off x="3635896" y="4281368"/>
            <a:ext cx="2695575" cy="342900"/>
          </a:xfrm>
          <a:prstGeom prst="rect">
            <a:avLst/>
          </a:prstGeom>
        </p:spPr>
      </p:pic>
    </p:spTree>
    <p:extLst>
      <p:ext uri="{BB962C8B-B14F-4D97-AF65-F5344CB8AC3E}">
        <p14:creationId xmlns:p14="http://schemas.microsoft.com/office/powerpoint/2010/main" val="2782937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1D8D-FEE1-4CB6-8713-20EB751A8D70}"/>
              </a:ext>
            </a:extLst>
          </p:cNvPr>
          <p:cNvSpPr>
            <a:spLocks noGrp="1"/>
          </p:cNvSpPr>
          <p:nvPr>
            <p:ph type="title"/>
          </p:nvPr>
        </p:nvSpPr>
        <p:spPr>
          <a:xfrm>
            <a:off x="468313" y="361950"/>
            <a:ext cx="8229600" cy="369332"/>
          </a:xfrm>
        </p:spPr>
        <p:txBody>
          <a:bodyPr/>
          <a:lstStyle/>
          <a:p>
            <a:r>
              <a:rPr lang="en-US" sz="2400" dirty="0"/>
              <a:t>Why is interrupted time series analysis needed?</a:t>
            </a:r>
            <a:endParaRPr lang="en-AU" sz="2400" dirty="0"/>
          </a:p>
        </p:txBody>
      </p:sp>
      <p:sp>
        <p:nvSpPr>
          <p:cNvPr id="4" name="TextBox 3">
            <a:extLst>
              <a:ext uri="{FF2B5EF4-FFF2-40B4-BE49-F238E27FC236}">
                <a16:creationId xmlns:a16="http://schemas.microsoft.com/office/drawing/2014/main" id="{4678DE95-1DCB-4FFA-9C3C-85EB3753767C}"/>
              </a:ext>
            </a:extLst>
          </p:cNvPr>
          <p:cNvSpPr txBox="1"/>
          <p:nvPr/>
        </p:nvSpPr>
        <p:spPr>
          <a:xfrm>
            <a:off x="468313" y="1077209"/>
            <a:ext cx="8136135" cy="3708708"/>
          </a:xfrm>
          <a:prstGeom prst="rect">
            <a:avLst/>
          </a:prstGeom>
        </p:spPr>
        <p:txBody>
          <a:bodyPr wrap="square" rtlCol="0">
            <a:spAutoFit/>
          </a:bodyPr>
          <a:lstStyle/>
          <a:p>
            <a:pPr marL="182563" indent="-182563" eaLnBrk="1" fontAlgn="auto" hangingPunct="1">
              <a:spcBef>
                <a:spcPct val="20000"/>
              </a:spcBef>
              <a:spcAft>
                <a:spcPts val="1800"/>
              </a:spcAft>
            </a:pPr>
            <a:r>
              <a:rPr lang="en-AU" sz="2000" dirty="0">
                <a:ea typeface="+mn-ea"/>
                <a:cs typeface="Arial" panose="020B0604020202020204" pitchFamily="34" charset="0"/>
              </a:rPr>
              <a:t>Population-level policies and regulations cannot easily be evaluated by randomised trials and are often implemented with a limited evidence base supporting their efficacy.</a:t>
            </a:r>
          </a:p>
          <a:p>
            <a:pPr marR="0" algn="l" defTabSz="914400" rtl="0" eaLnBrk="1" fontAlgn="auto" latinLnBrk="0" hangingPunct="1">
              <a:lnSpc>
                <a:spcPct val="100000"/>
              </a:lnSpc>
              <a:spcBef>
                <a:spcPts val="600"/>
              </a:spcBef>
              <a:spcAft>
                <a:spcPts val="600"/>
              </a:spcAft>
              <a:buClrTx/>
              <a:buSzTx/>
              <a:tabLst/>
            </a:pPr>
            <a:r>
              <a:rPr lang="en-AU" sz="2000" b="1" dirty="0"/>
              <a:t>But…</a:t>
            </a:r>
            <a:endParaRPr lang="en-AU" sz="2000" b="1" dirty="0">
              <a:ea typeface="+mn-ea"/>
              <a:cs typeface="Arial" panose="020B0604020202020204" pitchFamily="34" charset="0"/>
            </a:endParaRPr>
          </a:p>
          <a:p>
            <a:pPr marL="177800" marR="0" algn="l" defTabSz="914400" rtl="0" eaLnBrk="1" fontAlgn="auto" latinLnBrk="0" hangingPunct="1">
              <a:lnSpc>
                <a:spcPct val="100000"/>
              </a:lnSpc>
              <a:spcBef>
                <a:spcPts val="600"/>
              </a:spcBef>
              <a:spcAft>
                <a:spcPts val="600"/>
              </a:spcAft>
              <a:buClrTx/>
              <a:buSzTx/>
              <a:tabLst/>
            </a:pPr>
            <a:r>
              <a:rPr lang="en-AU" sz="2000" dirty="0">
                <a:ea typeface="+mn-ea"/>
                <a:cs typeface="Arial" panose="020B0604020202020204" pitchFamily="34" charset="0"/>
              </a:rPr>
              <a:t>Once implemented, did these interventions have the intended impact on health outcomes?</a:t>
            </a:r>
          </a:p>
          <a:p>
            <a:pPr marL="177800" marR="0" algn="l" defTabSz="914400" rtl="0" eaLnBrk="1" fontAlgn="auto" latinLnBrk="0" hangingPunct="1">
              <a:lnSpc>
                <a:spcPct val="100000"/>
              </a:lnSpc>
              <a:spcBef>
                <a:spcPts val="600"/>
              </a:spcBef>
              <a:spcAft>
                <a:spcPts val="1200"/>
              </a:spcAft>
              <a:buClrTx/>
              <a:buSzTx/>
              <a:tabLst/>
            </a:pPr>
            <a:r>
              <a:rPr lang="en-AU" sz="2000" dirty="0">
                <a:ea typeface="+mn-ea"/>
                <a:cs typeface="Arial" panose="020B0604020202020204" pitchFamily="34" charset="0"/>
              </a:rPr>
              <a:t>Did they have any </a:t>
            </a:r>
            <a:r>
              <a:rPr lang="en-AU" sz="2000" i="1" dirty="0">
                <a:ea typeface="+mn-ea"/>
                <a:cs typeface="Arial" panose="020B0604020202020204" pitchFamily="34" charset="0"/>
              </a:rPr>
              <a:t>unintended </a:t>
            </a:r>
            <a:r>
              <a:rPr lang="en-AU" sz="2000" dirty="0">
                <a:ea typeface="+mn-ea"/>
                <a:cs typeface="Arial" panose="020B0604020202020204" pitchFamily="34" charset="0"/>
              </a:rPr>
              <a:t>consequences?</a:t>
            </a:r>
          </a:p>
          <a:p>
            <a:pPr marL="177800" marR="0" algn="l" defTabSz="914400" rtl="0" eaLnBrk="1" fontAlgn="auto" latinLnBrk="0" hangingPunct="1">
              <a:lnSpc>
                <a:spcPct val="100000"/>
              </a:lnSpc>
              <a:spcBef>
                <a:spcPts val="600"/>
              </a:spcBef>
              <a:spcAft>
                <a:spcPts val="1200"/>
              </a:spcAft>
              <a:buClrTx/>
              <a:buSzTx/>
              <a:tabLst/>
            </a:pPr>
            <a:r>
              <a:rPr lang="en-AU" sz="2000" b="1" i="1" dirty="0">
                <a:ea typeface="+mn-ea"/>
                <a:cs typeface="Arial" panose="020B0604020202020204" pitchFamily="34" charset="0"/>
              </a:rPr>
              <a:t>How can we find out, given that everyone is exposed to the intervention?</a:t>
            </a:r>
          </a:p>
        </p:txBody>
      </p:sp>
    </p:spTree>
    <p:extLst>
      <p:ext uri="{BB962C8B-B14F-4D97-AF65-F5344CB8AC3E}">
        <p14:creationId xmlns:p14="http://schemas.microsoft.com/office/powerpoint/2010/main" val="3275783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FB33C-0CA8-B449-95B8-C5FA41B9B047}"/>
              </a:ext>
            </a:extLst>
          </p:cNvPr>
          <p:cNvSpPr>
            <a:spLocks noGrp="1"/>
          </p:cNvSpPr>
          <p:nvPr>
            <p:ph type="title"/>
          </p:nvPr>
        </p:nvSpPr>
        <p:spPr>
          <a:xfrm>
            <a:off x="611560" y="438287"/>
            <a:ext cx="5299135" cy="369332"/>
          </a:xfrm>
        </p:spPr>
        <p:txBody>
          <a:bodyPr/>
          <a:lstStyle/>
          <a:p>
            <a:r>
              <a:rPr lang="en-AU" sz="2400" dirty="0"/>
              <a:t>Step 3: Create necessary variables</a:t>
            </a:r>
            <a:endParaRPr lang="en-US" sz="2400" dirty="0"/>
          </a:p>
        </p:txBody>
      </p:sp>
      <p:sp>
        <p:nvSpPr>
          <p:cNvPr id="3" name="Text Placeholder 2">
            <a:extLst>
              <a:ext uri="{FF2B5EF4-FFF2-40B4-BE49-F238E27FC236}">
                <a16:creationId xmlns:a16="http://schemas.microsoft.com/office/drawing/2014/main" id="{FBDE4D26-A60A-3046-8D12-B515B9B4C9B9}"/>
              </a:ext>
            </a:extLst>
          </p:cNvPr>
          <p:cNvSpPr>
            <a:spLocks noGrp="1"/>
          </p:cNvSpPr>
          <p:nvPr>
            <p:ph type="body" idx="10"/>
          </p:nvPr>
        </p:nvSpPr>
        <p:spPr>
          <a:xfrm>
            <a:off x="611560" y="1311969"/>
            <a:ext cx="8038565" cy="3095625"/>
          </a:xfrm>
        </p:spPr>
        <p:txBody>
          <a:bodyPr/>
          <a:lstStyle/>
          <a:p>
            <a:pPr marL="0" indent="0" eaLnBrk="1" fontAlgn="auto" hangingPunct="1">
              <a:spcBef>
                <a:spcPct val="20000"/>
              </a:spcBef>
              <a:spcAft>
                <a:spcPts val="0"/>
              </a:spcAft>
            </a:pPr>
            <a:r>
              <a:rPr lang="en-US" sz="2000" dirty="0"/>
              <a:t>C</a:t>
            </a:r>
            <a:r>
              <a:rPr lang="en-AU" sz="2000" dirty="0" err="1"/>
              <a:t>onsider</a:t>
            </a:r>
            <a:r>
              <a:rPr lang="en-AU" sz="2000" dirty="0"/>
              <a:t> also: </a:t>
            </a:r>
          </a:p>
          <a:p>
            <a:pPr eaLnBrk="1" fontAlgn="auto" hangingPunct="1">
              <a:spcBef>
                <a:spcPct val="20000"/>
              </a:spcBef>
              <a:spcAft>
                <a:spcPts val="0"/>
              </a:spcAft>
              <a:buAutoNum type="arabicPeriod"/>
            </a:pPr>
            <a:r>
              <a:rPr lang="en-AU" sz="2000" dirty="0"/>
              <a:t>Could the intervention impact be delayed/lagged? If so by how much?</a:t>
            </a:r>
          </a:p>
          <a:p>
            <a:pPr eaLnBrk="1" fontAlgn="auto" hangingPunct="1">
              <a:spcBef>
                <a:spcPct val="20000"/>
              </a:spcBef>
              <a:spcAft>
                <a:spcPts val="0"/>
              </a:spcAft>
              <a:buAutoNum type="arabicPeriod"/>
            </a:pPr>
            <a:r>
              <a:rPr lang="en-AU" sz="2000" dirty="0"/>
              <a:t>Could a change in the outcome have changed prior to the intervention date?</a:t>
            </a:r>
          </a:p>
          <a:p>
            <a:pPr eaLnBrk="1" fontAlgn="auto" hangingPunct="1">
              <a:spcBef>
                <a:spcPct val="20000"/>
              </a:spcBef>
              <a:spcAft>
                <a:spcPts val="0"/>
              </a:spcAft>
              <a:buAutoNum type="arabicPeriod"/>
            </a:pPr>
            <a:endParaRPr lang="en-AU" sz="2000" dirty="0"/>
          </a:p>
          <a:p>
            <a:pPr marL="0" indent="0" eaLnBrk="1" fontAlgn="auto" hangingPunct="1">
              <a:spcBef>
                <a:spcPct val="20000"/>
              </a:spcBef>
              <a:spcAft>
                <a:spcPts val="0"/>
              </a:spcAft>
            </a:pPr>
            <a:r>
              <a:rPr lang="en-AU" sz="2000" dirty="0"/>
              <a:t>If so, adjust your variables as necessary.</a:t>
            </a:r>
          </a:p>
        </p:txBody>
      </p:sp>
    </p:spTree>
    <p:extLst>
      <p:ext uri="{BB962C8B-B14F-4D97-AF65-F5344CB8AC3E}">
        <p14:creationId xmlns:p14="http://schemas.microsoft.com/office/powerpoint/2010/main" val="4103893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CEE0-6241-4B7E-833C-57C0813CF987}"/>
              </a:ext>
            </a:extLst>
          </p:cNvPr>
          <p:cNvSpPr>
            <a:spLocks noGrp="1"/>
          </p:cNvSpPr>
          <p:nvPr>
            <p:ph type="title"/>
          </p:nvPr>
        </p:nvSpPr>
        <p:spPr>
          <a:xfrm>
            <a:off x="468313" y="361950"/>
            <a:ext cx="8229600" cy="369332"/>
          </a:xfrm>
        </p:spPr>
        <p:txBody>
          <a:bodyPr/>
          <a:lstStyle/>
          <a:p>
            <a:r>
              <a:rPr lang="en-AU" sz="2400" dirty="0"/>
              <a:t>Step 4: Estimate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BC846F-9816-4617-A97F-3C8EB991AD4F}"/>
                  </a:ext>
                </a:extLst>
              </p:cNvPr>
              <p:cNvSpPr>
                <a:spLocks noGrp="1"/>
              </p:cNvSpPr>
              <p:nvPr>
                <p:ph sz="quarter" idx="10"/>
              </p:nvPr>
            </p:nvSpPr>
            <p:spPr>
              <a:xfrm>
                <a:off x="580821" y="915566"/>
                <a:ext cx="7056344" cy="1008112"/>
              </a:xfrm>
            </p:spPr>
            <p:txBody>
              <a:bodyPr/>
              <a:lstStyle/>
              <a:p>
                <a:pPr marL="176213" indent="-176213">
                  <a:tabLst>
                    <a:tab pos="0" algn="l"/>
                  </a:tabLst>
                </a:pPr>
                <a14:m>
                  <m:oMathPara xmlns:m="http://schemas.openxmlformats.org/officeDocument/2006/math">
                    <m:oMathParaPr>
                      <m:jc m:val="left"/>
                    </m:oMathParaPr>
                    <m:oMath xmlns:m="http://schemas.openxmlformats.org/officeDocument/2006/math">
                      <m:sSub>
                        <m:sSubPr>
                          <m:ctrlPr>
                            <a:rPr lang="en-AU" sz="2000" i="1" smtClean="0">
                              <a:latin typeface="Cambria Math" panose="02040503050406030204" pitchFamily="18" charset="0"/>
                            </a:rPr>
                          </m:ctrlPr>
                        </m:sSubPr>
                        <m:e>
                          <m:r>
                            <a:rPr lang="en-AU" sz="2000" b="0" i="1" smtClean="0">
                              <a:latin typeface="Cambria Math" panose="02040503050406030204" pitchFamily="18" charset="0"/>
                            </a:rPr>
                            <m:t>𝑌</m:t>
                          </m:r>
                        </m:e>
                        <m:sub>
                          <m:r>
                            <a:rPr lang="en-AU" sz="2000" b="0" i="1" smtClean="0">
                              <a:latin typeface="Cambria Math" panose="02040503050406030204" pitchFamily="18" charset="0"/>
                            </a:rPr>
                            <m:t>𝑡</m:t>
                          </m:r>
                        </m:sub>
                      </m:sSub>
                      <m:r>
                        <a:rPr lang="en-AU" sz="2000" b="0" i="1" smtClean="0">
                          <a:latin typeface="Cambria Math" panose="02040503050406030204" pitchFamily="18" charset="0"/>
                        </a:rPr>
                        <m:t>=</m:t>
                      </m:r>
                      <m:sSub>
                        <m:sSubPr>
                          <m:ctrlPr>
                            <a:rPr lang="en-AU" sz="2000" b="0" i="1" smtClean="0">
                              <a:latin typeface="Cambria Math" panose="02040503050406030204" pitchFamily="18" charset="0"/>
                            </a:rPr>
                          </m:ctrlPr>
                        </m:sSubPr>
                        <m:e>
                          <m:r>
                            <a:rPr lang="en-AU" sz="2000" b="0" i="1" smtClean="0">
                              <a:latin typeface="Cambria Math" panose="02040503050406030204" pitchFamily="18" charset="0"/>
                              <a:ea typeface="Cambria Math" panose="02040503050406030204" pitchFamily="18" charset="0"/>
                            </a:rPr>
                            <m:t>𝛽</m:t>
                          </m:r>
                        </m:e>
                        <m:sub>
                          <m:r>
                            <a:rPr lang="en-AU" sz="2000" b="0" i="1" smtClean="0">
                              <a:latin typeface="Cambria Math" panose="02040503050406030204" pitchFamily="18" charset="0"/>
                            </a:rPr>
                            <m:t>0</m:t>
                          </m:r>
                        </m:sub>
                      </m:sSub>
                      <m:r>
                        <a:rPr lang="en-AU" sz="2000" b="0" i="1" smtClean="0">
                          <a:latin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𝛽</m:t>
                          </m:r>
                        </m:e>
                        <m:sub>
                          <m:r>
                            <a:rPr lang="en-AU" sz="2000" b="0" i="1" smtClean="0">
                              <a:latin typeface="Cambria Math" panose="02040503050406030204" pitchFamily="18" charset="0"/>
                              <a:ea typeface="Cambria Math" panose="02040503050406030204" pitchFamily="18" charset="0"/>
                            </a:rPr>
                            <m:t>1</m:t>
                          </m:r>
                        </m:sub>
                      </m:sSub>
                      <m:r>
                        <a:rPr lang="en-AU" sz="200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ea typeface="Cambria Math" panose="02040503050406030204" pitchFamily="18" charset="0"/>
                        </a:rPr>
                        <m:t>𝑡𝑖𝑚𝑒</m:t>
                      </m:r>
                      <m:r>
                        <a:rPr lang="en-AU" sz="2000" b="0" i="1" smtClean="0">
                          <a:latin typeface="Cambria Math" panose="02040503050406030204" pitchFamily="18" charset="0"/>
                          <a:ea typeface="Cambria Math" panose="02040503050406030204" pitchFamily="18" charset="0"/>
                        </a:rPr>
                        <m:t> </m:t>
                      </m:r>
                      <m:r>
                        <a:rPr lang="en-AU" sz="2000" b="0" i="1" smtClean="0">
                          <a:latin typeface="Cambria Math" panose="02040503050406030204" pitchFamily="18" charset="0"/>
                          <a:ea typeface="Cambria Math" panose="02040503050406030204" pitchFamily="18" charset="0"/>
                        </a:rPr>
                        <m:t>𝑠𝑖𝑛𝑐𝑒</m:t>
                      </m:r>
                      <m:r>
                        <a:rPr lang="en-AU" sz="2000" b="0" i="1" smtClean="0">
                          <a:latin typeface="Cambria Math" panose="02040503050406030204" pitchFamily="18" charset="0"/>
                          <a:ea typeface="Cambria Math" panose="02040503050406030204" pitchFamily="18" charset="0"/>
                        </a:rPr>
                        <m:t> </m:t>
                      </m:r>
                      <m:r>
                        <a:rPr lang="en-AU" sz="2000" b="0" i="1" smtClean="0">
                          <a:latin typeface="Cambria Math" panose="02040503050406030204" pitchFamily="18" charset="0"/>
                          <a:ea typeface="Cambria Math" panose="02040503050406030204" pitchFamily="18" charset="0"/>
                        </a:rPr>
                        <m:t>𝑠𝑡𝑎𝑟𝑡</m:t>
                      </m:r>
                      <m:r>
                        <a:rPr lang="en-AU" sz="2000" b="0" i="1" smtClean="0">
                          <a:latin typeface="Cambria Math" panose="02040503050406030204" pitchFamily="18" charset="0"/>
                          <a:ea typeface="Cambria Math" panose="02040503050406030204" pitchFamily="18" charset="0"/>
                        </a:rPr>
                        <m:t> </m:t>
                      </m:r>
                      <m:r>
                        <a:rPr lang="en-AU" sz="2000" b="0" i="1" smtClean="0">
                          <a:latin typeface="Cambria Math" panose="02040503050406030204" pitchFamily="18" charset="0"/>
                          <a:ea typeface="Cambria Math" panose="02040503050406030204" pitchFamily="18" charset="0"/>
                        </a:rPr>
                        <m:t>𝑜𝑓</m:t>
                      </m:r>
                      <m:r>
                        <a:rPr lang="en-AU" sz="2000" b="0" i="1" smtClean="0">
                          <a:latin typeface="Cambria Math" panose="02040503050406030204" pitchFamily="18" charset="0"/>
                          <a:ea typeface="Cambria Math" panose="02040503050406030204" pitchFamily="18" charset="0"/>
                        </a:rPr>
                        <m:t> </m:t>
                      </m:r>
                      <m:r>
                        <a:rPr lang="en-AU" sz="2000" b="0" i="1" smtClean="0">
                          <a:latin typeface="Cambria Math" panose="02040503050406030204" pitchFamily="18" charset="0"/>
                          <a:ea typeface="Cambria Math" panose="02040503050406030204" pitchFamily="18" charset="0"/>
                        </a:rPr>
                        <m:t>𝑠𝑡𝑢𝑑𝑦</m:t>
                      </m:r>
                      <m:r>
                        <a:rPr lang="en-AU" sz="2000" b="0" i="1" smtClean="0">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𝛽</m:t>
                          </m:r>
                        </m:e>
                        <m:sub>
                          <m:r>
                            <a:rPr lang="en-AU" sz="2000" b="0" i="1" smtClean="0">
                              <a:latin typeface="Cambria Math" panose="02040503050406030204" pitchFamily="18" charset="0"/>
                              <a:ea typeface="Cambria Math" panose="02040503050406030204" pitchFamily="18" charset="0"/>
                            </a:rPr>
                            <m:t>2</m:t>
                          </m:r>
                        </m:sub>
                      </m:sSub>
                      <m:r>
                        <a:rPr lang="en-AU" sz="200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ea typeface="Cambria Math" panose="02040503050406030204" pitchFamily="18" charset="0"/>
                        </a:rPr>
                        <m:t>𝑖𝑛𝑡𝑒𝑟𝑣𝑒𝑛𝑡𝑖𝑜𝑛</m:t>
                      </m:r>
                      <m:r>
                        <a:rPr lang="en-AU" sz="2000" b="0" i="1" smtClean="0">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𝛽</m:t>
                          </m:r>
                        </m:e>
                        <m:sub>
                          <m:r>
                            <a:rPr lang="en-AU" sz="2000" b="0" i="1" smtClean="0">
                              <a:latin typeface="Cambria Math" panose="02040503050406030204" pitchFamily="18" charset="0"/>
                              <a:ea typeface="Cambria Math" panose="02040503050406030204" pitchFamily="18" charset="0"/>
                            </a:rPr>
                            <m:t>3</m:t>
                          </m:r>
                        </m:sub>
                      </m:sSub>
                      <m:r>
                        <a:rPr lang="en-AU" sz="200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ea typeface="Cambria Math" panose="02040503050406030204" pitchFamily="18" charset="0"/>
                        </a:rPr>
                        <m:t>𝑡𝑖𝑚𝑒</m:t>
                      </m:r>
                      <m:r>
                        <a:rPr lang="en-AU" sz="2000" b="0" i="1" smtClean="0">
                          <a:latin typeface="Cambria Math" panose="02040503050406030204" pitchFamily="18" charset="0"/>
                          <a:ea typeface="Cambria Math" panose="02040503050406030204" pitchFamily="18" charset="0"/>
                        </a:rPr>
                        <m:t> </m:t>
                      </m:r>
                      <m:r>
                        <a:rPr lang="en-AU" sz="2000" b="0" i="1" smtClean="0">
                          <a:latin typeface="Cambria Math" panose="02040503050406030204" pitchFamily="18" charset="0"/>
                          <a:ea typeface="Cambria Math" panose="02040503050406030204" pitchFamily="18" charset="0"/>
                        </a:rPr>
                        <m:t>𝑠𝑖𝑛𝑐𝑒</m:t>
                      </m:r>
                      <m:r>
                        <a:rPr lang="en-AU" sz="2000" b="0" i="1" smtClean="0">
                          <a:latin typeface="Cambria Math" panose="02040503050406030204" pitchFamily="18" charset="0"/>
                          <a:ea typeface="Cambria Math" panose="02040503050406030204" pitchFamily="18" charset="0"/>
                        </a:rPr>
                        <m:t> </m:t>
                      </m:r>
                      <m:r>
                        <a:rPr lang="en-AU" sz="2000" b="0" i="1" smtClean="0">
                          <a:latin typeface="Cambria Math" panose="02040503050406030204" pitchFamily="18" charset="0"/>
                          <a:ea typeface="Cambria Math" panose="02040503050406030204" pitchFamily="18" charset="0"/>
                        </a:rPr>
                        <m:t>𝑖𝑛𝑡𝑒𝑟𝑣𝑒𝑛𝑡𝑖𝑜𝑛</m:t>
                      </m:r>
                      <m:r>
                        <a:rPr lang="en-AU" sz="2000" b="0" i="1" smtClean="0">
                          <a:latin typeface="Cambria Math" panose="02040503050406030204" pitchFamily="18" charset="0"/>
                          <a:ea typeface="Cambria Math" panose="02040503050406030204" pitchFamily="18" charset="0"/>
                        </a:rPr>
                        <m:t>+ </m:t>
                      </m:r>
                      <m:sSub>
                        <m:sSubPr>
                          <m:ctrlPr>
                            <a:rPr lang="en-AU" sz="2000" b="0" i="1" smtClean="0">
                              <a:latin typeface="Cambria Math" panose="02040503050406030204" pitchFamily="18" charset="0"/>
                              <a:ea typeface="Cambria Math" panose="02040503050406030204" pitchFamily="18" charset="0"/>
                            </a:rPr>
                          </m:ctrlPr>
                        </m:sSubPr>
                        <m:e>
                          <m:r>
                            <a:rPr lang="en-AU" sz="2000" b="0" i="1" smtClean="0">
                              <a:latin typeface="Cambria Math" panose="02040503050406030204" pitchFamily="18" charset="0"/>
                              <a:ea typeface="Cambria Math" panose="02040503050406030204" pitchFamily="18" charset="0"/>
                            </a:rPr>
                            <m:t>𝜖</m:t>
                          </m:r>
                        </m:e>
                        <m:sub>
                          <m:r>
                            <a:rPr lang="en-AU" sz="2000" b="0" i="1" smtClean="0">
                              <a:latin typeface="Cambria Math" panose="02040503050406030204" pitchFamily="18" charset="0"/>
                              <a:ea typeface="Cambria Math" panose="02040503050406030204" pitchFamily="18" charset="0"/>
                            </a:rPr>
                            <m:t>𝑡</m:t>
                          </m:r>
                        </m:sub>
                      </m:sSub>
                    </m:oMath>
                  </m:oMathPara>
                </a14:m>
                <a:endParaRPr lang="en-AU" dirty="0"/>
              </a:p>
              <a:p>
                <a:pPr marL="176213" indent="-176213">
                  <a:tabLst>
                    <a:tab pos="0" algn="l"/>
                  </a:tabLst>
                </a:pPr>
                <a:endParaRPr lang="en-AU" b="0" i="1" dirty="0">
                  <a:latin typeface="Cambria Math" panose="02040503050406030204" pitchFamily="18" charset="0"/>
                </a:endParaRPr>
              </a:p>
              <a:p>
                <a:pPr marL="176213" indent="-176213">
                  <a:tabLst>
                    <a:tab pos="0" algn="l"/>
                  </a:tabLst>
                </a:pPr>
                <a:endParaRPr lang="en-AU" sz="1800" dirty="0"/>
              </a:p>
            </p:txBody>
          </p:sp>
        </mc:Choice>
        <mc:Fallback xmlns="">
          <p:sp>
            <p:nvSpPr>
              <p:cNvPr id="3" name="Content Placeholder 2">
                <a:extLst>
                  <a:ext uri="{FF2B5EF4-FFF2-40B4-BE49-F238E27FC236}">
                    <a16:creationId xmlns:a16="http://schemas.microsoft.com/office/drawing/2014/main" id="{E3BC846F-9816-4617-A97F-3C8EB991AD4F}"/>
                  </a:ext>
                </a:extLst>
              </p:cNvPr>
              <p:cNvSpPr>
                <a:spLocks noGrp="1" noRot="1" noChangeAspect="1" noMove="1" noResize="1" noEditPoints="1" noAdjustHandles="1" noChangeArrowheads="1" noChangeShapeType="1" noTextEdit="1"/>
              </p:cNvSpPr>
              <p:nvPr>
                <p:ph sz="quarter" idx="10"/>
              </p:nvPr>
            </p:nvSpPr>
            <p:spPr>
              <a:xfrm>
                <a:off x="580821" y="915566"/>
                <a:ext cx="7056344" cy="1008112"/>
              </a:xfrm>
              <a:blipFill>
                <a:blip r:embed="rId2"/>
                <a:stretch>
                  <a:fillRect l="-1209" b="-602"/>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350CAA44-7118-4732-81E7-1E8ABF18D1C7}"/>
                  </a:ext>
                </a:extLst>
              </p:cNvPr>
              <p:cNvGraphicFramePr>
                <a:graphicFrameLocks noGrp="1"/>
              </p:cNvGraphicFramePr>
              <p:nvPr>
                <p:extLst>
                  <p:ext uri="{D42A27DB-BD31-4B8C-83A1-F6EECF244321}">
                    <p14:modId xmlns:p14="http://schemas.microsoft.com/office/powerpoint/2010/main" val="1840205825"/>
                  </p:ext>
                </p:extLst>
              </p:nvPr>
            </p:nvGraphicFramePr>
            <p:xfrm>
              <a:off x="462506" y="2046407"/>
              <a:ext cx="8028000" cy="2338519"/>
            </p:xfrm>
            <a:graphic>
              <a:graphicData uri="http://schemas.openxmlformats.org/drawingml/2006/table">
                <a:tbl>
                  <a:tblPr firstRow="1" bandRow="1">
                    <a:tableStyleId>{8EC20E35-A176-4012-BC5E-935CFFF8708E}</a:tableStyleId>
                  </a:tblPr>
                  <a:tblGrid>
                    <a:gridCol w="3461422">
                      <a:extLst>
                        <a:ext uri="{9D8B030D-6E8A-4147-A177-3AD203B41FA5}">
                          <a16:colId xmlns:a16="http://schemas.microsoft.com/office/drawing/2014/main" val="518778040"/>
                        </a:ext>
                      </a:extLst>
                    </a:gridCol>
                    <a:gridCol w="4566578">
                      <a:extLst>
                        <a:ext uri="{9D8B030D-6E8A-4147-A177-3AD203B41FA5}">
                          <a16:colId xmlns:a16="http://schemas.microsoft.com/office/drawing/2014/main" val="2451840878"/>
                        </a:ext>
                      </a:extLst>
                    </a:gridCol>
                  </a:tblGrid>
                  <a:tr h="423301">
                    <a:tc>
                      <a:txBody>
                        <a:bodyPr/>
                        <a:lstStyle/>
                        <a:p>
                          <a:r>
                            <a:rPr lang="en-AU" sz="1600" dirty="0"/>
                            <a:t>Parameter</a:t>
                          </a:r>
                          <a:endParaRPr lang="en-AU" sz="16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AU" sz="1600" dirty="0"/>
                            <a:t>Interpretation</a:t>
                          </a:r>
                          <a:endParaRPr lang="en-AU" sz="16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707596805"/>
                      </a:ext>
                    </a:extLst>
                  </a:tr>
                  <a:tr h="423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AU" sz="1600" b="0" i="1" smtClean="0">
                                      <a:latin typeface="Cambria Math" panose="02040503050406030204" pitchFamily="18" charset="0"/>
                                    </a:rPr>
                                  </m:ctrlPr>
                                </m:sSubPr>
                                <m:e>
                                  <m:r>
                                    <a:rPr lang="en-AU" sz="1600" b="0" smtClean="0">
                                      <a:latin typeface="Cambria Math" panose="02040503050406030204" pitchFamily="18" charset="0"/>
                                    </a:rPr>
                                    <m:t>𝛽</m:t>
                                  </m:r>
                                </m:e>
                                <m:sub>
                                  <m:r>
                                    <a:rPr lang="en-AU" sz="1600" b="0" smtClean="0">
                                      <a:latin typeface="Cambria Math" panose="02040503050406030204" pitchFamily="18" charset="0"/>
                                    </a:rPr>
                                    <m:t>0</m:t>
                                  </m:r>
                                </m:sub>
                              </m:sSub>
                            </m:oMath>
                          </a14:m>
                          <a:r>
                            <a:rPr lang="en-AU" sz="1600" dirty="0"/>
                            <a:t> = intercept</a:t>
                          </a:r>
                          <a:endParaRPr lang="en-AU" sz="1600" dirty="0">
                            <a:latin typeface="+mn-lt"/>
                          </a:endParaRPr>
                        </a:p>
                      </a:txBody>
                      <a:tcPr>
                        <a:lnT w="12700" cap="flat" cmpd="sng" algn="ctr">
                          <a:solidFill>
                            <a:schemeClr val="tx1"/>
                          </a:solidFill>
                          <a:prstDash val="solid"/>
                          <a:round/>
                          <a:headEnd type="none" w="med" len="med"/>
                          <a:tailEnd type="none" w="med" len="med"/>
                        </a:lnT>
                      </a:tcPr>
                    </a:tc>
                    <a:tc>
                      <a:txBody>
                        <a:bodyPr/>
                        <a:lstStyle/>
                        <a:p>
                          <a:r>
                            <a:rPr lang="en-AU" sz="1600" dirty="0"/>
                            <a:t>Value of </a:t>
                          </a:r>
                          <a14:m>
                            <m:oMath xmlns:m="http://schemas.openxmlformats.org/officeDocument/2006/math">
                              <m:sSub>
                                <m:sSubPr>
                                  <m:ctrlPr>
                                    <a:rPr lang="en-AU" sz="1600" i="1" smtClean="0">
                                      <a:latin typeface="Cambria Math" panose="02040503050406030204" pitchFamily="18" charset="0"/>
                                    </a:rPr>
                                  </m:ctrlPr>
                                </m:sSubPr>
                                <m:e>
                                  <m:r>
                                    <a:rPr lang="en-AU" sz="1600" b="0" smtClean="0">
                                      <a:latin typeface="Cambria Math" panose="02040503050406030204" pitchFamily="18" charset="0"/>
                                    </a:rPr>
                                    <m:t>𝑌</m:t>
                                  </m:r>
                                </m:e>
                                <m:sub>
                                  <m:r>
                                    <a:rPr lang="en-AU" sz="1600" b="0" smtClean="0">
                                      <a:latin typeface="Cambria Math" panose="02040503050406030204" pitchFamily="18" charset="0"/>
                                    </a:rPr>
                                    <m:t>𝑡</m:t>
                                  </m:r>
                                </m:sub>
                              </m:sSub>
                            </m:oMath>
                          </a14:m>
                          <a:r>
                            <a:rPr lang="en-AU" sz="1600" dirty="0"/>
                            <a:t> at time 0 (typically not meaningful) </a:t>
                          </a:r>
                          <a:endParaRPr lang="en-AU" sz="1600" dirty="0">
                            <a:latin typeface="+mn-lt"/>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19034034"/>
                      </a:ext>
                    </a:extLst>
                  </a:tr>
                  <a:tr h="423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AU" sz="1600" b="0" i="1" smtClean="0">
                                      <a:latin typeface="Cambria Math" panose="02040503050406030204" pitchFamily="18" charset="0"/>
                                    </a:rPr>
                                  </m:ctrlPr>
                                </m:sSubPr>
                                <m:e>
                                  <m:r>
                                    <a:rPr lang="en-AU" sz="1600" b="0" smtClean="0">
                                      <a:latin typeface="Cambria Math" panose="02040503050406030204" pitchFamily="18" charset="0"/>
                                    </a:rPr>
                                    <m:t>𝛽</m:t>
                                  </m:r>
                                </m:e>
                                <m:sub>
                                  <m:r>
                                    <a:rPr lang="en-AU" sz="1600" b="0" smtClean="0">
                                      <a:latin typeface="Cambria Math" panose="02040503050406030204" pitchFamily="18" charset="0"/>
                                    </a:rPr>
                                    <m:t>1</m:t>
                                  </m:r>
                                </m:sub>
                              </m:sSub>
                            </m:oMath>
                          </a14:m>
                          <a:r>
                            <a:rPr lang="en-AU" sz="1600" dirty="0"/>
                            <a:t> = baseline slope</a:t>
                          </a:r>
                          <a:endParaRPr lang="en-AU" sz="1600" dirty="0">
                            <a:latin typeface="+mn-lt"/>
                          </a:endParaRPr>
                        </a:p>
                      </a:txBody>
                      <a:tcPr/>
                    </a:tc>
                    <a:tc>
                      <a:txBody>
                        <a:bodyPr/>
                        <a:lstStyle/>
                        <a:p>
                          <a:r>
                            <a:rPr lang="en-AU" sz="1600" dirty="0"/>
                            <a:t>Change in </a:t>
                          </a:r>
                          <a14:m>
                            <m:oMath xmlns:m="http://schemas.openxmlformats.org/officeDocument/2006/math">
                              <m:sSub>
                                <m:sSubPr>
                                  <m:ctrlPr>
                                    <a:rPr lang="en-AU" sz="1600" i="1" smtClean="0">
                                      <a:latin typeface="Cambria Math" panose="02040503050406030204" pitchFamily="18" charset="0"/>
                                    </a:rPr>
                                  </m:ctrlPr>
                                </m:sSubPr>
                                <m:e>
                                  <m:r>
                                    <a:rPr lang="en-AU" sz="1600" b="0" smtClean="0">
                                      <a:latin typeface="Cambria Math" panose="02040503050406030204" pitchFamily="18" charset="0"/>
                                    </a:rPr>
                                    <m:t>𝑌</m:t>
                                  </m:r>
                                </m:e>
                                <m:sub>
                                  <m:r>
                                    <a:rPr lang="en-AU" sz="1600" b="0" smtClean="0">
                                      <a:latin typeface="Cambria Math" panose="02040503050406030204" pitchFamily="18" charset="0"/>
                                    </a:rPr>
                                    <m:t>𝑡</m:t>
                                  </m:r>
                                </m:sub>
                              </m:sSub>
                            </m:oMath>
                          </a14:m>
                          <a:r>
                            <a:rPr lang="en-AU" sz="1600" dirty="0"/>
                            <a:t> for a</a:t>
                          </a:r>
                          <a:r>
                            <a:rPr lang="en-AU" sz="1600" baseline="0" dirty="0"/>
                            <a:t> one unit increase in time</a:t>
                          </a:r>
                          <a:endParaRPr lang="en-AU" sz="1600" dirty="0">
                            <a:latin typeface="+mn-lt"/>
                          </a:endParaRPr>
                        </a:p>
                      </a:txBody>
                      <a:tcPr/>
                    </a:tc>
                    <a:extLst>
                      <a:ext uri="{0D108BD9-81ED-4DB2-BD59-A6C34878D82A}">
                        <a16:rowId xmlns:a16="http://schemas.microsoft.com/office/drawing/2014/main" val="2367620398"/>
                      </a:ext>
                    </a:extLst>
                  </a:tr>
                  <a:tr h="40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AU" sz="1600" b="0" i="1" smtClean="0">
                                      <a:latin typeface="Cambria Math" panose="02040503050406030204" pitchFamily="18" charset="0"/>
                                    </a:rPr>
                                  </m:ctrlPr>
                                </m:sSubPr>
                                <m:e>
                                  <m:r>
                                    <a:rPr lang="en-AU" sz="1600" b="0" smtClean="0">
                                      <a:latin typeface="Cambria Math" panose="02040503050406030204" pitchFamily="18" charset="0"/>
                                    </a:rPr>
                                    <m:t>𝛽</m:t>
                                  </m:r>
                                </m:e>
                                <m:sub>
                                  <m:r>
                                    <a:rPr lang="en-AU" sz="1600" b="0" smtClean="0">
                                      <a:latin typeface="Cambria Math" panose="02040503050406030204" pitchFamily="18" charset="0"/>
                                    </a:rPr>
                                    <m:t>2</m:t>
                                  </m:r>
                                </m:sub>
                              </m:sSub>
                              <m:r>
                                <a:rPr lang="en-AU" sz="1600" b="0" smtClean="0">
                                  <a:latin typeface="Cambria Math" panose="02040503050406030204" pitchFamily="18" charset="0"/>
                                </a:rPr>
                                <m:t> </m:t>
                              </m:r>
                            </m:oMath>
                          </a14:m>
                          <a:r>
                            <a:rPr lang="en-AU" sz="1600" dirty="0"/>
                            <a:t>= step change post-intervention </a:t>
                          </a:r>
                          <a:endParaRPr lang="en-AU" sz="1600" dirty="0">
                            <a:latin typeface="+mn-lt"/>
                          </a:endParaRPr>
                        </a:p>
                      </a:txBody>
                      <a:tcPr/>
                    </a:tc>
                    <a:tc>
                      <a:txBody>
                        <a:bodyPr/>
                        <a:lstStyle/>
                        <a:p>
                          <a:r>
                            <a:rPr lang="en-AU" sz="1600" dirty="0"/>
                            <a:t>Immediate level shift in </a:t>
                          </a:r>
                          <a14:m>
                            <m:oMath xmlns:m="http://schemas.openxmlformats.org/officeDocument/2006/math">
                              <m:sSub>
                                <m:sSubPr>
                                  <m:ctrlPr>
                                    <a:rPr lang="en-AU" sz="1600" i="1" smtClean="0">
                                      <a:latin typeface="Cambria Math" panose="02040503050406030204" pitchFamily="18" charset="0"/>
                                    </a:rPr>
                                  </m:ctrlPr>
                                </m:sSubPr>
                                <m:e>
                                  <m:r>
                                    <a:rPr lang="en-AU" sz="1600" b="0" smtClean="0">
                                      <a:latin typeface="Cambria Math" panose="02040503050406030204" pitchFamily="18" charset="0"/>
                                    </a:rPr>
                                    <m:t>𝑌</m:t>
                                  </m:r>
                                </m:e>
                                <m:sub>
                                  <m:r>
                                    <a:rPr lang="en-AU" sz="1600" b="0" smtClean="0">
                                      <a:latin typeface="Cambria Math" panose="02040503050406030204" pitchFamily="18" charset="0"/>
                                    </a:rPr>
                                    <m:t>𝑡</m:t>
                                  </m:r>
                                </m:sub>
                              </m:sSub>
                            </m:oMath>
                          </a14:m>
                          <a:r>
                            <a:rPr lang="en-AU" sz="1600" dirty="0"/>
                            <a:t> post-intervention</a:t>
                          </a:r>
                          <a:endParaRPr lang="en-AU" sz="1600" dirty="0">
                            <a:latin typeface="+mn-lt"/>
                          </a:endParaRPr>
                        </a:p>
                      </a:txBody>
                      <a:tcPr/>
                    </a:tc>
                    <a:extLst>
                      <a:ext uri="{0D108BD9-81ED-4DB2-BD59-A6C34878D82A}">
                        <a16:rowId xmlns:a16="http://schemas.microsoft.com/office/drawing/2014/main" val="4061293333"/>
                      </a:ext>
                    </a:extLst>
                  </a:tr>
                  <a:tr h="661048">
                    <a:tc>
                      <a:txBody>
                        <a:bodyPr/>
                        <a:lstStyle/>
                        <a:p>
                          <a14:m>
                            <m:oMath xmlns:m="http://schemas.openxmlformats.org/officeDocument/2006/math">
                              <m:sSub>
                                <m:sSubPr>
                                  <m:ctrlPr>
                                    <a:rPr lang="en-AU" sz="1600" b="0" i="1" smtClean="0">
                                      <a:latin typeface="Cambria Math" panose="02040503050406030204" pitchFamily="18" charset="0"/>
                                    </a:rPr>
                                  </m:ctrlPr>
                                </m:sSubPr>
                                <m:e>
                                  <m:r>
                                    <a:rPr lang="en-AU" sz="1600" b="0" smtClean="0">
                                      <a:latin typeface="Cambria Math" panose="02040503050406030204" pitchFamily="18" charset="0"/>
                                    </a:rPr>
                                    <m:t>𝛽</m:t>
                                  </m:r>
                                </m:e>
                                <m:sub>
                                  <m:r>
                                    <a:rPr lang="en-AU" sz="1600" b="0" smtClean="0">
                                      <a:latin typeface="Cambria Math" panose="02040503050406030204" pitchFamily="18" charset="0"/>
                                    </a:rPr>
                                    <m:t>3</m:t>
                                  </m:r>
                                </m:sub>
                              </m:sSub>
                            </m:oMath>
                          </a14:m>
                          <a:r>
                            <a:rPr lang="en-AU" sz="1600" dirty="0"/>
                            <a:t> = change in the baseline slope post-intervention</a:t>
                          </a:r>
                          <a:endParaRPr lang="en-AU" sz="1600" dirty="0">
                            <a:latin typeface="+mn-lt"/>
                          </a:endParaRPr>
                        </a:p>
                      </a:txBody>
                      <a:tcPr>
                        <a:lnB w="12700" cap="flat" cmpd="sng" algn="ctr">
                          <a:solidFill>
                            <a:schemeClr val="tx1"/>
                          </a:solidFill>
                          <a:prstDash val="solid"/>
                          <a:round/>
                          <a:headEnd type="none" w="med" len="med"/>
                          <a:tailEnd type="none" w="med" len="med"/>
                        </a:lnB>
                      </a:tcPr>
                    </a:tc>
                    <a:tc>
                      <a:txBody>
                        <a:bodyPr/>
                        <a:lstStyle/>
                        <a:p>
                          <a:r>
                            <a:rPr lang="en-AU" sz="1600" dirty="0"/>
                            <a:t>Change in pre-intervention slope of </a:t>
                          </a:r>
                          <a14:m>
                            <m:oMath xmlns:m="http://schemas.openxmlformats.org/officeDocument/2006/math">
                              <m:sSub>
                                <m:sSubPr>
                                  <m:ctrlPr>
                                    <a:rPr lang="en-AU" sz="1600" i="1" smtClean="0">
                                      <a:latin typeface="Cambria Math" panose="02040503050406030204" pitchFamily="18" charset="0"/>
                                    </a:rPr>
                                  </m:ctrlPr>
                                </m:sSubPr>
                                <m:e>
                                  <m:r>
                                    <a:rPr lang="en-AU" sz="1600" b="0" smtClean="0">
                                      <a:latin typeface="Cambria Math" panose="02040503050406030204" pitchFamily="18" charset="0"/>
                                    </a:rPr>
                                    <m:t>𝑌</m:t>
                                  </m:r>
                                </m:e>
                                <m:sub>
                                  <m:r>
                                    <a:rPr lang="en-AU" sz="1600" b="0" smtClean="0">
                                      <a:latin typeface="Cambria Math" panose="02040503050406030204" pitchFamily="18" charset="0"/>
                                    </a:rPr>
                                    <m:t>𝑡</m:t>
                                  </m:r>
                                </m:sub>
                              </m:sSub>
                            </m:oMath>
                          </a14:m>
                          <a:r>
                            <a:rPr lang="en-AU" sz="1600" dirty="0"/>
                            <a:t> post-intervention</a:t>
                          </a:r>
                          <a:endParaRPr lang="en-AU" sz="160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7432287"/>
                      </a:ext>
                    </a:extLst>
                  </a:tr>
                </a:tbl>
              </a:graphicData>
            </a:graphic>
          </p:graphicFrame>
        </mc:Choice>
        <mc:Fallback xmlns="">
          <p:graphicFrame>
            <p:nvGraphicFramePr>
              <p:cNvPr id="7" name="Table 7">
                <a:extLst>
                  <a:ext uri="{FF2B5EF4-FFF2-40B4-BE49-F238E27FC236}">
                    <a16:creationId xmlns:a16="http://schemas.microsoft.com/office/drawing/2014/main" id="{350CAA44-7118-4732-81E7-1E8ABF18D1C7}"/>
                  </a:ext>
                </a:extLst>
              </p:cNvPr>
              <p:cNvGraphicFramePr>
                <a:graphicFrameLocks noGrp="1"/>
              </p:cNvGraphicFramePr>
              <p:nvPr>
                <p:extLst>
                  <p:ext uri="{D42A27DB-BD31-4B8C-83A1-F6EECF244321}">
                    <p14:modId xmlns:p14="http://schemas.microsoft.com/office/powerpoint/2010/main" val="1840205825"/>
                  </p:ext>
                </p:extLst>
              </p:nvPr>
            </p:nvGraphicFramePr>
            <p:xfrm>
              <a:off x="462506" y="2046407"/>
              <a:ext cx="8028000" cy="2338519"/>
            </p:xfrm>
            <a:graphic>
              <a:graphicData uri="http://schemas.openxmlformats.org/drawingml/2006/table">
                <a:tbl>
                  <a:tblPr firstRow="1" bandRow="1">
                    <a:tableStyleId>{8EC20E35-A176-4012-BC5E-935CFFF8708E}</a:tableStyleId>
                  </a:tblPr>
                  <a:tblGrid>
                    <a:gridCol w="3461422">
                      <a:extLst>
                        <a:ext uri="{9D8B030D-6E8A-4147-A177-3AD203B41FA5}">
                          <a16:colId xmlns:a16="http://schemas.microsoft.com/office/drawing/2014/main" val="518778040"/>
                        </a:ext>
                      </a:extLst>
                    </a:gridCol>
                    <a:gridCol w="4566578">
                      <a:extLst>
                        <a:ext uri="{9D8B030D-6E8A-4147-A177-3AD203B41FA5}">
                          <a16:colId xmlns:a16="http://schemas.microsoft.com/office/drawing/2014/main" val="2451840878"/>
                        </a:ext>
                      </a:extLst>
                    </a:gridCol>
                  </a:tblGrid>
                  <a:tr h="423301">
                    <a:tc>
                      <a:txBody>
                        <a:bodyPr/>
                        <a:lstStyle/>
                        <a:p>
                          <a:r>
                            <a:rPr lang="en-AU" sz="1600" dirty="0"/>
                            <a:t>Parameter</a:t>
                          </a:r>
                          <a:endParaRPr lang="en-AU" sz="16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AU" sz="1600" dirty="0"/>
                            <a:t>Interpretation</a:t>
                          </a:r>
                          <a:endParaRPr lang="en-AU" sz="160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707596805"/>
                      </a:ext>
                    </a:extLst>
                  </a:tr>
                  <a:tr h="423301">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104348" r="-132218" b="-357971"/>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75733" t="-104348" r="-133" b="-357971"/>
                          </a:stretch>
                        </a:blipFill>
                      </a:tcPr>
                    </a:tc>
                    <a:extLst>
                      <a:ext uri="{0D108BD9-81ED-4DB2-BD59-A6C34878D82A}">
                        <a16:rowId xmlns:a16="http://schemas.microsoft.com/office/drawing/2014/main" val="1719034034"/>
                      </a:ext>
                    </a:extLst>
                  </a:tr>
                  <a:tr h="423301">
                    <a:tc>
                      <a:txBody>
                        <a:bodyPr/>
                        <a:lstStyle/>
                        <a:p>
                          <a:endParaRPr lang="en-US"/>
                        </a:p>
                      </a:txBody>
                      <a:tcPr>
                        <a:blipFill>
                          <a:blip r:embed="rId3"/>
                          <a:stretch>
                            <a:fillRect t="-201429" r="-132218" b="-252857"/>
                          </a:stretch>
                        </a:blipFill>
                      </a:tcPr>
                    </a:tc>
                    <a:tc>
                      <a:txBody>
                        <a:bodyPr/>
                        <a:lstStyle/>
                        <a:p>
                          <a:endParaRPr lang="en-US"/>
                        </a:p>
                      </a:txBody>
                      <a:tcPr>
                        <a:blipFill>
                          <a:blip r:embed="rId3"/>
                          <a:stretch>
                            <a:fillRect l="-75733" t="-201429" r="-133" b="-252857"/>
                          </a:stretch>
                        </a:blipFill>
                      </a:tcPr>
                    </a:tc>
                    <a:extLst>
                      <a:ext uri="{0D108BD9-81ED-4DB2-BD59-A6C34878D82A}">
                        <a16:rowId xmlns:a16="http://schemas.microsoft.com/office/drawing/2014/main" val="2367620398"/>
                      </a:ext>
                    </a:extLst>
                  </a:tr>
                  <a:tr h="407568">
                    <a:tc>
                      <a:txBody>
                        <a:bodyPr/>
                        <a:lstStyle/>
                        <a:p>
                          <a:endParaRPr lang="en-US"/>
                        </a:p>
                      </a:txBody>
                      <a:tcPr>
                        <a:blipFill>
                          <a:blip r:embed="rId3"/>
                          <a:stretch>
                            <a:fillRect t="-314925" r="-132218" b="-164179"/>
                          </a:stretch>
                        </a:blipFill>
                      </a:tcPr>
                    </a:tc>
                    <a:tc>
                      <a:txBody>
                        <a:bodyPr/>
                        <a:lstStyle/>
                        <a:p>
                          <a:endParaRPr lang="en-US"/>
                        </a:p>
                      </a:txBody>
                      <a:tcPr>
                        <a:blipFill>
                          <a:blip r:embed="rId3"/>
                          <a:stretch>
                            <a:fillRect l="-75733" t="-314925" r="-133" b="-164179"/>
                          </a:stretch>
                        </a:blipFill>
                      </a:tcPr>
                    </a:tc>
                    <a:extLst>
                      <a:ext uri="{0D108BD9-81ED-4DB2-BD59-A6C34878D82A}">
                        <a16:rowId xmlns:a16="http://schemas.microsoft.com/office/drawing/2014/main" val="4061293333"/>
                      </a:ext>
                    </a:extLst>
                  </a:tr>
                  <a:tr h="661048">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255046" r="-132218" b="-917"/>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75733" t="-255046" r="-133" b="-917"/>
                          </a:stretch>
                        </a:blipFill>
                      </a:tcPr>
                    </a:tc>
                    <a:extLst>
                      <a:ext uri="{0D108BD9-81ED-4DB2-BD59-A6C34878D82A}">
                        <a16:rowId xmlns:a16="http://schemas.microsoft.com/office/drawing/2014/main" val="3887432287"/>
                      </a:ext>
                    </a:extLst>
                  </a:tr>
                </a:tbl>
              </a:graphicData>
            </a:graphic>
          </p:graphicFrame>
        </mc:Fallback>
      </mc:AlternateContent>
    </p:spTree>
    <p:extLst>
      <p:ext uri="{BB962C8B-B14F-4D97-AF65-F5344CB8AC3E}">
        <p14:creationId xmlns:p14="http://schemas.microsoft.com/office/powerpoint/2010/main" val="2352407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1AFDD52-B324-ADD3-741F-9EE1B06EB477}"/>
              </a:ext>
            </a:extLst>
          </p:cNvPr>
          <p:cNvGrpSpPr/>
          <p:nvPr/>
        </p:nvGrpSpPr>
        <p:grpSpPr>
          <a:xfrm>
            <a:off x="1403648" y="1131590"/>
            <a:ext cx="6336704" cy="3332756"/>
            <a:chOff x="4883475" y="1491630"/>
            <a:chExt cx="6336704" cy="3332756"/>
          </a:xfrm>
        </p:grpSpPr>
        <p:cxnSp>
          <p:nvCxnSpPr>
            <p:cNvPr id="7" name="Straight Connector 6">
              <a:extLst>
                <a:ext uri="{FF2B5EF4-FFF2-40B4-BE49-F238E27FC236}">
                  <a16:creationId xmlns:a16="http://schemas.microsoft.com/office/drawing/2014/main" id="{3A30EF00-C69B-5345-70CC-153675A0CC62}"/>
                </a:ext>
              </a:extLst>
            </p:cNvPr>
            <p:cNvCxnSpPr>
              <a:cxnSpLocks/>
            </p:cNvCxnSpPr>
            <p:nvPr/>
          </p:nvCxnSpPr>
          <p:spPr>
            <a:xfrm>
              <a:off x="4883475" y="1491630"/>
              <a:ext cx="0" cy="3332756"/>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859247-78E7-E4AD-65E6-FB4D7A3195A9}"/>
                </a:ext>
              </a:extLst>
            </p:cNvPr>
            <p:cNvCxnSpPr>
              <a:cxnSpLocks/>
            </p:cNvCxnSpPr>
            <p:nvPr/>
          </p:nvCxnSpPr>
          <p:spPr>
            <a:xfrm flipH="1">
              <a:off x="4883475" y="4824386"/>
              <a:ext cx="6336704" cy="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grpSp>
      <p:cxnSp>
        <p:nvCxnSpPr>
          <p:cNvPr id="17" name="Straight Connector 16">
            <a:extLst>
              <a:ext uri="{FF2B5EF4-FFF2-40B4-BE49-F238E27FC236}">
                <a16:creationId xmlns:a16="http://schemas.microsoft.com/office/drawing/2014/main" id="{D4D2732F-502F-4EC0-FA8E-DA1B77F3CF7E}"/>
              </a:ext>
            </a:extLst>
          </p:cNvPr>
          <p:cNvCxnSpPr>
            <a:cxnSpLocks/>
          </p:cNvCxnSpPr>
          <p:nvPr/>
        </p:nvCxnSpPr>
        <p:spPr>
          <a:xfrm flipV="1">
            <a:off x="1464993" y="2160090"/>
            <a:ext cx="2602951" cy="182113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B390E6-7DAF-2044-398D-913AF9380194}"/>
              </a:ext>
            </a:extLst>
          </p:cNvPr>
          <p:cNvCxnSpPr>
            <a:cxnSpLocks/>
          </p:cNvCxnSpPr>
          <p:nvPr/>
        </p:nvCxnSpPr>
        <p:spPr>
          <a:xfrm flipV="1">
            <a:off x="4201297" y="2926368"/>
            <a:ext cx="3395039" cy="49386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77E821B-B12D-6BFA-FDA4-26AB89404580}"/>
              </a:ext>
            </a:extLst>
          </p:cNvPr>
          <p:cNvCxnSpPr/>
          <p:nvPr/>
        </p:nvCxnSpPr>
        <p:spPr>
          <a:xfrm>
            <a:off x="4139952" y="1440010"/>
            <a:ext cx="0" cy="2972716"/>
          </a:xfrm>
          <a:prstGeom prst="line">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C40A03A-B096-D313-A32C-8194B0AB7FFA}"/>
              </a:ext>
            </a:extLst>
          </p:cNvPr>
          <p:cNvSpPr txBox="1"/>
          <p:nvPr/>
        </p:nvSpPr>
        <p:spPr>
          <a:xfrm>
            <a:off x="3419872" y="935954"/>
            <a:ext cx="2088232" cy="33855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600" b="1" i="0" u="none" strike="noStrike" kern="1200" cap="none" spc="0" normalizeH="0" baseline="0" noProof="0" dirty="0">
                <a:ln>
                  <a:noFill/>
                </a:ln>
                <a:solidFill>
                  <a:schemeClr val="accent4"/>
                </a:solidFill>
                <a:effectLst/>
                <a:uLnTx/>
                <a:uFillTx/>
                <a:latin typeface="+mn-lt"/>
                <a:ea typeface="+mn-ea"/>
                <a:cs typeface="+mn-cs"/>
              </a:rPr>
              <a:t>Intervention</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C7D7773-C15C-405A-2498-9DD82F209C16}"/>
                  </a:ext>
                </a:extLst>
              </p:cNvPr>
              <p:cNvSpPr/>
              <p:nvPr/>
            </p:nvSpPr>
            <p:spPr>
              <a:xfrm>
                <a:off x="873226" y="3688106"/>
                <a:ext cx="578620" cy="461665"/>
              </a:xfrm>
              <a:prstGeom prst="rect">
                <a:avLst/>
              </a:prstGeom>
            </p:spPr>
            <p:txBody>
              <a:bodyPr wrap="none">
                <a:spAutoFit/>
              </a:bodyPr>
              <a:lstStyle/>
              <a:p>
                <a14:m>
                  <m:oMath xmlns:m="http://schemas.openxmlformats.org/officeDocument/2006/math">
                    <m:sSub>
                      <m:sSubPr>
                        <m:ctrlPr>
                          <a:rPr lang="en-AU" i="1" smtClean="0">
                            <a:solidFill>
                              <a:schemeClr val="accent1"/>
                            </a:solidFill>
                            <a:latin typeface="Cambria Math" panose="02040503050406030204" pitchFamily="18" charset="0"/>
                          </a:rPr>
                        </m:ctrlPr>
                      </m:sSubPr>
                      <m:e>
                        <m:r>
                          <a:rPr lang="en-AU">
                            <a:solidFill>
                              <a:schemeClr val="accent1"/>
                            </a:solidFill>
                            <a:latin typeface="Cambria Math" panose="02040503050406030204" pitchFamily="18" charset="0"/>
                          </a:rPr>
                          <m:t>𝛽</m:t>
                        </m:r>
                      </m:e>
                      <m:sub>
                        <m:r>
                          <a:rPr lang="en-AU">
                            <a:solidFill>
                              <a:schemeClr val="accent1"/>
                            </a:solidFill>
                            <a:latin typeface="Cambria Math" panose="02040503050406030204" pitchFamily="18" charset="0"/>
                          </a:rPr>
                          <m:t>0</m:t>
                        </m:r>
                      </m:sub>
                    </m:sSub>
                  </m:oMath>
                </a14:m>
                <a:r>
                  <a:rPr lang="en-AU" dirty="0"/>
                  <a:t> </a:t>
                </a:r>
                <a:endParaRPr lang="en-US" dirty="0"/>
              </a:p>
            </p:txBody>
          </p:sp>
        </mc:Choice>
        <mc:Fallback xmlns="">
          <p:sp>
            <p:nvSpPr>
              <p:cNvPr id="28" name="Rectangle 27">
                <a:extLst>
                  <a:ext uri="{FF2B5EF4-FFF2-40B4-BE49-F238E27FC236}">
                    <a16:creationId xmlns:a16="http://schemas.microsoft.com/office/drawing/2014/main" id="{8C7D7773-C15C-405A-2498-9DD82F209C16}"/>
                  </a:ext>
                </a:extLst>
              </p:cNvPr>
              <p:cNvSpPr>
                <a:spLocks noRot="1" noChangeAspect="1" noMove="1" noResize="1" noEditPoints="1" noAdjustHandles="1" noChangeArrowheads="1" noChangeShapeType="1" noTextEdit="1"/>
              </p:cNvSpPr>
              <p:nvPr/>
            </p:nvSpPr>
            <p:spPr>
              <a:xfrm>
                <a:off x="873226" y="3688106"/>
                <a:ext cx="578620" cy="461665"/>
              </a:xfrm>
              <a:prstGeom prst="rect">
                <a:avLst/>
              </a:prstGeom>
              <a:blipFill>
                <a:blip r:embed="rId2"/>
                <a:stretch>
                  <a:fillRect l="-8511" b="-18919"/>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F3859C31-3BDA-1372-0741-28E4B3226D81}"/>
              </a:ext>
            </a:extLst>
          </p:cNvPr>
          <p:cNvGrpSpPr/>
          <p:nvPr/>
        </p:nvGrpSpPr>
        <p:grpSpPr>
          <a:xfrm>
            <a:off x="1665022" y="2786130"/>
            <a:ext cx="1954879" cy="1255179"/>
            <a:chOff x="872934" y="2837750"/>
            <a:chExt cx="1954879" cy="1255179"/>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92F2D06-A4FF-99E0-379C-7018CA9BB014}"/>
                    </a:ext>
                  </a:extLst>
                </p:cNvPr>
                <p:cNvSpPr/>
                <p:nvPr/>
              </p:nvSpPr>
              <p:spPr>
                <a:xfrm>
                  <a:off x="1954467" y="3197135"/>
                  <a:ext cx="578620" cy="461665"/>
                </a:xfrm>
                <a:prstGeom prst="rect">
                  <a:avLst/>
                </a:prstGeom>
              </p:spPr>
              <p:txBody>
                <a:bodyPr wrap="none">
                  <a:spAutoFit/>
                </a:bodyPr>
                <a:lstStyle/>
                <a:p>
                  <a14:m>
                    <m:oMath xmlns:m="http://schemas.openxmlformats.org/officeDocument/2006/math">
                      <m:sSub>
                        <m:sSubPr>
                          <m:ctrlPr>
                            <a:rPr lang="en-AU" i="1" smtClean="0">
                              <a:solidFill>
                                <a:schemeClr val="accent1"/>
                              </a:solidFill>
                              <a:latin typeface="Cambria Math" panose="02040503050406030204" pitchFamily="18" charset="0"/>
                            </a:rPr>
                          </m:ctrlPr>
                        </m:sSubPr>
                        <m:e>
                          <m:r>
                            <a:rPr lang="en-AU">
                              <a:solidFill>
                                <a:schemeClr val="accent1"/>
                              </a:solidFill>
                              <a:latin typeface="Cambria Math" panose="02040503050406030204" pitchFamily="18" charset="0"/>
                            </a:rPr>
                            <m:t>𝛽</m:t>
                          </m:r>
                        </m:e>
                        <m:sub>
                          <m:r>
                            <a:rPr lang="en-AU" b="0" i="0" smtClean="0">
                              <a:solidFill>
                                <a:schemeClr val="accent1"/>
                              </a:solidFill>
                              <a:latin typeface="Cambria Math" panose="02040503050406030204" pitchFamily="18" charset="0"/>
                            </a:rPr>
                            <m:t>1</m:t>
                          </m:r>
                        </m:sub>
                      </m:sSub>
                    </m:oMath>
                  </a14:m>
                  <a:r>
                    <a:rPr lang="en-AU" dirty="0"/>
                    <a:t> </a:t>
                  </a:r>
                  <a:endParaRPr lang="en-US" dirty="0"/>
                </a:p>
              </p:txBody>
            </p:sp>
          </mc:Choice>
          <mc:Fallback xmlns="">
            <p:sp>
              <p:nvSpPr>
                <p:cNvPr id="29" name="Rectangle 28">
                  <a:extLst>
                    <a:ext uri="{FF2B5EF4-FFF2-40B4-BE49-F238E27FC236}">
                      <a16:creationId xmlns:a16="http://schemas.microsoft.com/office/drawing/2014/main" id="{A92F2D06-A4FF-99E0-379C-7018CA9BB014}"/>
                    </a:ext>
                  </a:extLst>
                </p:cNvPr>
                <p:cNvSpPr>
                  <a:spLocks noRot="1" noChangeAspect="1" noMove="1" noResize="1" noEditPoints="1" noAdjustHandles="1" noChangeArrowheads="1" noChangeShapeType="1" noTextEdit="1"/>
                </p:cNvSpPr>
                <p:nvPr/>
              </p:nvSpPr>
              <p:spPr>
                <a:xfrm>
                  <a:off x="1954467" y="3197135"/>
                  <a:ext cx="578620" cy="461665"/>
                </a:xfrm>
                <a:prstGeom prst="rect">
                  <a:avLst/>
                </a:prstGeom>
                <a:blipFill>
                  <a:blip r:embed="rId3"/>
                  <a:stretch>
                    <a:fillRect l="-8696" b="-15789"/>
                  </a:stretch>
                </a:blipFill>
              </p:spPr>
              <p:txBody>
                <a:bodyPr/>
                <a:lstStyle/>
                <a:p>
                  <a:r>
                    <a:rPr lang="en-US">
                      <a:noFill/>
                    </a:rPr>
                    <a:t> </a:t>
                  </a:r>
                </a:p>
              </p:txBody>
            </p:sp>
          </mc:Fallback>
        </mc:AlternateContent>
        <p:sp>
          <p:nvSpPr>
            <p:cNvPr id="33" name="Arc 32">
              <a:extLst>
                <a:ext uri="{FF2B5EF4-FFF2-40B4-BE49-F238E27FC236}">
                  <a16:creationId xmlns:a16="http://schemas.microsoft.com/office/drawing/2014/main" id="{4E3EE823-2877-8631-4688-583F9E7A9186}"/>
                </a:ext>
              </a:extLst>
            </p:cNvPr>
            <p:cNvSpPr/>
            <p:nvPr/>
          </p:nvSpPr>
          <p:spPr>
            <a:xfrm>
              <a:off x="1616533" y="2837750"/>
              <a:ext cx="1044116" cy="1255179"/>
            </a:xfrm>
            <a:prstGeom prst="arc">
              <a:avLst>
                <a:gd name="adj1" fmla="val 18600985"/>
                <a:gd name="adj2" fmla="val 2346985"/>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42C0E26F-22E4-0ACE-C4D9-317C1C77A9ED}"/>
                </a:ext>
              </a:extLst>
            </p:cNvPr>
            <p:cNvCxnSpPr>
              <a:cxnSpLocks/>
            </p:cNvCxnSpPr>
            <p:nvPr/>
          </p:nvCxnSpPr>
          <p:spPr>
            <a:xfrm flipV="1">
              <a:off x="872934" y="4018185"/>
              <a:ext cx="1954879" cy="14659"/>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70638502-2F2A-F56E-450E-0089FA319478}"/>
                  </a:ext>
                </a:extLst>
              </p:cNvPr>
              <p:cNvSpPr/>
              <p:nvPr/>
            </p:nvSpPr>
            <p:spPr>
              <a:xfrm>
                <a:off x="4102585" y="2534665"/>
                <a:ext cx="578620" cy="461665"/>
              </a:xfrm>
              <a:prstGeom prst="rect">
                <a:avLst/>
              </a:prstGeom>
            </p:spPr>
            <p:txBody>
              <a:bodyPr wrap="none">
                <a:spAutoFit/>
              </a:bodyPr>
              <a:lstStyle/>
              <a:p>
                <a14:m>
                  <m:oMath xmlns:m="http://schemas.openxmlformats.org/officeDocument/2006/math">
                    <m:sSub>
                      <m:sSubPr>
                        <m:ctrlPr>
                          <a:rPr lang="en-AU" i="1" smtClean="0">
                            <a:solidFill>
                              <a:schemeClr val="accent1"/>
                            </a:solidFill>
                            <a:latin typeface="Cambria Math" panose="02040503050406030204" pitchFamily="18" charset="0"/>
                          </a:rPr>
                        </m:ctrlPr>
                      </m:sSubPr>
                      <m:e>
                        <m:r>
                          <a:rPr lang="en-AU">
                            <a:solidFill>
                              <a:schemeClr val="accent1"/>
                            </a:solidFill>
                            <a:latin typeface="Cambria Math" panose="02040503050406030204" pitchFamily="18" charset="0"/>
                          </a:rPr>
                          <m:t>𝛽</m:t>
                        </m:r>
                      </m:e>
                      <m:sub>
                        <m:r>
                          <a:rPr lang="en-AU" b="0" i="0" smtClean="0">
                            <a:solidFill>
                              <a:schemeClr val="accent1"/>
                            </a:solidFill>
                            <a:latin typeface="Cambria Math" panose="02040503050406030204" pitchFamily="18" charset="0"/>
                          </a:rPr>
                          <m:t>2</m:t>
                        </m:r>
                      </m:sub>
                    </m:sSub>
                  </m:oMath>
                </a14:m>
                <a:r>
                  <a:rPr lang="en-AU" dirty="0"/>
                  <a:t> </a:t>
                </a:r>
                <a:endParaRPr lang="en-US" dirty="0"/>
              </a:p>
            </p:txBody>
          </p:sp>
        </mc:Choice>
        <mc:Fallback xmlns="">
          <p:sp>
            <p:nvSpPr>
              <p:cNvPr id="38" name="Rectangle 37">
                <a:extLst>
                  <a:ext uri="{FF2B5EF4-FFF2-40B4-BE49-F238E27FC236}">
                    <a16:creationId xmlns:a16="http://schemas.microsoft.com/office/drawing/2014/main" id="{70638502-2F2A-F56E-450E-0089FA319478}"/>
                  </a:ext>
                </a:extLst>
              </p:cNvPr>
              <p:cNvSpPr>
                <a:spLocks noRot="1" noChangeAspect="1" noMove="1" noResize="1" noEditPoints="1" noAdjustHandles="1" noChangeArrowheads="1" noChangeShapeType="1" noTextEdit="1"/>
              </p:cNvSpPr>
              <p:nvPr/>
            </p:nvSpPr>
            <p:spPr>
              <a:xfrm>
                <a:off x="4102585" y="2534665"/>
                <a:ext cx="578620" cy="461665"/>
              </a:xfrm>
              <a:prstGeom prst="rect">
                <a:avLst/>
              </a:prstGeom>
              <a:blipFill>
                <a:blip r:embed="rId4"/>
                <a:stretch>
                  <a:fillRect l="-8696" b="-15789"/>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2E973F73-A561-1A30-AA37-8A974FA8E178}"/>
              </a:ext>
            </a:extLst>
          </p:cNvPr>
          <p:cNvGrpSpPr/>
          <p:nvPr/>
        </p:nvGrpSpPr>
        <p:grpSpPr>
          <a:xfrm>
            <a:off x="4227706" y="1547824"/>
            <a:ext cx="2602951" cy="1847456"/>
            <a:chOff x="3435618" y="1599444"/>
            <a:chExt cx="2602951" cy="1847456"/>
          </a:xfrm>
        </p:grpSpPr>
        <p:cxnSp>
          <p:nvCxnSpPr>
            <p:cNvPr id="40" name="Straight Connector 39">
              <a:extLst>
                <a:ext uri="{FF2B5EF4-FFF2-40B4-BE49-F238E27FC236}">
                  <a16:creationId xmlns:a16="http://schemas.microsoft.com/office/drawing/2014/main" id="{B9190D07-BAFF-9090-41BF-E0F502923DCD}"/>
                </a:ext>
              </a:extLst>
            </p:cNvPr>
            <p:cNvCxnSpPr>
              <a:cxnSpLocks/>
            </p:cNvCxnSpPr>
            <p:nvPr/>
          </p:nvCxnSpPr>
          <p:spPr>
            <a:xfrm flipV="1">
              <a:off x="3435618" y="1599444"/>
              <a:ext cx="2602951" cy="1821134"/>
            </a:xfrm>
            <a:prstGeom prst="line">
              <a:avLst/>
            </a:prstGeom>
            <a:ln w="9525">
              <a:solidFill>
                <a:schemeClr val="accent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00C8C3B2-BF7D-0235-FE2E-A9FCA082C1F6}"/>
                    </a:ext>
                  </a:extLst>
                </p:cNvPr>
                <p:cNvSpPr/>
                <p:nvPr/>
              </p:nvSpPr>
              <p:spPr>
                <a:xfrm>
                  <a:off x="4528104" y="2660612"/>
                  <a:ext cx="578620" cy="461665"/>
                </a:xfrm>
                <a:prstGeom prst="rect">
                  <a:avLst/>
                </a:prstGeom>
              </p:spPr>
              <p:txBody>
                <a:bodyPr wrap="none">
                  <a:spAutoFit/>
                </a:bodyPr>
                <a:lstStyle/>
                <a:p>
                  <a14:m>
                    <m:oMath xmlns:m="http://schemas.openxmlformats.org/officeDocument/2006/math">
                      <m:sSub>
                        <m:sSubPr>
                          <m:ctrlPr>
                            <a:rPr lang="en-AU" i="1" smtClean="0">
                              <a:solidFill>
                                <a:schemeClr val="accent1"/>
                              </a:solidFill>
                              <a:latin typeface="Cambria Math" panose="02040503050406030204" pitchFamily="18" charset="0"/>
                            </a:rPr>
                          </m:ctrlPr>
                        </m:sSubPr>
                        <m:e>
                          <m:r>
                            <a:rPr lang="en-AU">
                              <a:solidFill>
                                <a:schemeClr val="accent1"/>
                              </a:solidFill>
                              <a:latin typeface="Cambria Math" panose="02040503050406030204" pitchFamily="18" charset="0"/>
                            </a:rPr>
                            <m:t>𝛽</m:t>
                          </m:r>
                        </m:e>
                        <m:sub>
                          <m:r>
                            <a:rPr lang="en-AU" b="0" i="0" smtClean="0">
                              <a:solidFill>
                                <a:schemeClr val="accent1"/>
                              </a:solidFill>
                              <a:latin typeface="Cambria Math" panose="02040503050406030204" pitchFamily="18" charset="0"/>
                            </a:rPr>
                            <m:t>3</m:t>
                          </m:r>
                        </m:sub>
                      </m:sSub>
                    </m:oMath>
                  </a14:m>
                  <a:r>
                    <a:rPr lang="en-AU" dirty="0"/>
                    <a:t> </a:t>
                  </a:r>
                  <a:endParaRPr lang="en-US" dirty="0"/>
                </a:p>
              </p:txBody>
            </p:sp>
          </mc:Choice>
          <mc:Fallback xmlns="">
            <p:sp>
              <p:nvSpPr>
                <p:cNvPr id="41" name="Rectangle 40">
                  <a:extLst>
                    <a:ext uri="{FF2B5EF4-FFF2-40B4-BE49-F238E27FC236}">
                      <a16:creationId xmlns:a16="http://schemas.microsoft.com/office/drawing/2014/main" id="{00C8C3B2-BF7D-0235-FE2E-A9FCA082C1F6}"/>
                    </a:ext>
                  </a:extLst>
                </p:cNvPr>
                <p:cNvSpPr>
                  <a:spLocks noRot="1" noChangeAspect="1" noMove="1" noResize="1" noEditPoints="1" noAdjustHandles="1" noChangeArrowheads="1" noChangeShapeType="1" noTextEdit="1"/>
                </p:cNvSpPr>
                <p:nvPr/>
              </p:nvSpPr>
              <p:spPr>
                <a:xfrm>
                  <a:off x="4528104" y="2660612"/>
                  <a:ext cx="578620" cy="461665"/>
                </a:xfrm>
                <a:prstGeom prst="rect">
                  <a:avLst/>
                </a:prstGeom>
                <a:blipFill>
                  <a:blip r:embed="rId5"/>
                  <a:stretch>
                    <a:fillRect l="-10870" b="-18919"/>
                  </a:stretch>
                </a:blipFill>
              </p:spPr>
              <p:txBody>
                <a:bodyPr/>
                <a:lstStyle/>
                <a:p>
                  <a:r>
                    <a:rPr lang="en-US">
                      <a:noFill/>
                    </a:rPr>
                    <a:t> </a:t>
                  </a:r>
                </a:p>
              </p:txBody>
            </p:sp>
          </mc:Fallback>
        </mc:AlternateContent>
        <p:sp>
          <p:nvSpPr>
            <p:cNvPr id="42" name="Arc 41">
              <a:extLst>
                <a:ext uri="{FF2B5EF4-FFF2-40B4-BE49-F238E27FC236}">
                  <a16:creationId xmlns:a16="http://schemas.microsoft.com/office/drawing/2014/main" id="{72CAEF5C-09BC-09F1-74F3-98C4054A5AF1}"/>
                </a:ext>
              </a:extLst>
            </p:cNvPr>
            <p:cNvSpPr/>
            <p:nvPr/>
          </p:nvSpPr>
          <p:spPr>
            <a:xfrm>
              <a:off x="4193958" y="2191721"/>
              <a:ext cx="1044116" cy="1255179"/>
            </a:xfrm>
            <a:prstGeom prst="arc">
              <a:avLst>
                <a:gd name="adj1" fmla="val 18600985"/>
                <a:gd name="adj2" fmla="val 2346985"/>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Title 44">
            <a:extLst>
              <a:ext uri="{FF2B5EF4-FFF2-40B4-BE49-F238E27FC236}">
                <a16:creationId xmlns:a16="http://schemas.microsoft.com/office/drawing/2014/main" id="{6A15248C-4B73-0B3F-9F4A-20C00D797FD5}"/>
              </a:ext>
            </a:extLst>
          </p:cNvPr>
          <p:cNvSpPr>
            <a:spLocks noGrp="1"/>
          </p:cNvSpPr>
          <p:nvPr>
            <p:ph type="title"/>
          </p:nvPr>
        </p:nvSpPr>
        <p:spPr>
          <a:xfrm>
            <a:off x="468313" y="361950"/>
            <a:ext cx="8229600" cy="369332"/>
          </a:xfrm>
        </p:spPr>
        <p:txBody>
          <a:bodyPr/>
          <a:lstStyle/>
          <a:p>
            <a:r>
              <a:rPr lang="en-AU" sz="2400" dirty="0"/>
              <a:t>Step 4: Estimate model – visualising parameters</a:t>
            </a:r>
            <a:endParaRPr lang="en-US" dirty="0"/>
          </a:p>
        </p:txBody>
      </p:sp>
      <p:sp>
        <p:nvSpPr>
          <p:cNvPr id="46" name="TextBox 45">
            <a:extLst>
              <a:ext uri="{FF2B5EF4-FFF2-40B4-BE49-F238E27FC236}">
                <a16:creationId xmlns:a16="http://schemas.microsoft.com/office/drawing/2014/main" id="{A8EA2FC8-B463-55D9-7D74-C26BF5DF167F}"/>
              </a:ext>
            </a:extLst>
          </p:cNvPr>
          <p:cNvSpPr txBox="1"/>
          <p:nvPr/>
        </p:nvSpPr>
        <p:spPr>
          <a:xfrm>
            <a:off x="3619901" y="4575715"/>
            <a:ext cx="1528163" cy="461665"/>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b="1" i="0" u="none" strike="noStrike" kern="1200" cap="none" spc="0" normalizeH="0" baseline="0" noProof="0" dirty="0">
                <a:ln>
                  <a:noFill/>
                </a:ln>
                <a:solidFill>
                  <a:schemeClr val="tx1">
                    <a:lumMod val="65000"/>
                    <a:lumOff val="35000"/>
                  </a:schemeClr>
                </a:solidFill>
                <a:effectLst/>
                <a:uLnTx/>
                <a:uFillTx/>
                <a:latin typeface="+mn-lt"/>
                <a:ea typeface="+mn-ea"/>
                <a:cs typeface="+mn-cs"/>
              </a:rPr>
              <a:t>Time </a:t>
            </a:r>
            <a:r>
              <a:rPr kumimoji="0" lang="en-US" b="1" i="1" u="none" strike="noStrike" kern="1200" cap="none" spc="0" normalizeH="0" baseline="0" noProof="0" dirty="0">
                <a:ln>
                  <a:noFill/>
                </a:ln>
                <a:solidFill>
                  <a:schemeClr val="tx1">
                    <a:lumMod val="65000"/>
                    <a:lumOff val="35000"/>
                  </a:schemeClr>
                </a:solidFill>
                <a:effectLst/>
                <a:uLnTx/>
                <a:uFillTx/>
                <a:latin typeface="+mn-lt"/>
                <a:ea typeface="+mn-ea"/>
                <a:cs typeface="+mn-cs"/>
              </a:rPr>
              <a:t>t</a:t>
            </a:r>
          </a:p>
        </p:txBody>
      </p:sp>
      <p:sp>
        <p:nvSpPr>
          <p:cNvPr id="47" name="TextBox 46">
            <a:extLst>
              <a:ext uri="{FF2B5EF4-FFF2-40B4-BE49-F238E27FC236}">
                <a16:creationId xmlns:a16="http://schemas.microsoft.com/office/drawing/2014/main" id="{3947449C-68A9-0668-AF7F-6D6D0CF5BD8C}"/>
              </a:ext>
            </a:extLst>
          </p:cNvPr>
          <p:cNvSpPr txBox="1"/>
          <p:nvPr/>
        </p:nvSpPr>
        <p:spPr>
          <a:xfrm rot="16200000">
            <a:off x="-170558" y="2157705"/>
            <a:ext cx="2437285" cy="461665"/>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b="1" i="0" u="none" strike="noStrike" kern="1200" cap="none" spc="0" normalizeH="0" baseline="0" noProof="0" dirty="0">
                <a:ln>
                  <a:noFill/>
                </a:ln>
                <a:solidFill>
                  <a:schemeClr val="tx1">
                    <a:lumMod val="65000"/>
                    <a:lumOff val="35000"/>
                  </a:schemeClr>
                </a:solidFill>
                <a:effectLst/>
                <a:uLnTx/>
                <a:uFillTx/>
                <a:latin typeface="+mn-lt"/>
                <a:ea typeface="+mn-ea"/>
                <a:cs typeface="+mn-cs"/>
              </a:rPr>
              <a:t>Outcome </a:t>
            </a:r>
            <a:r>
              <a:rPr kumimoji="0" lang="en-US" b="1" i="1" u="none" strike="noStrike" kern="1200" cap="none" spc="0" normalizeH="0" baseline="0" noProof="0" dirty="0">
                <a:ln>
                  <a:noFill/>
                </a:ln>
                <a:solidFill>
                  <a:schemeClr val="tx1">
                    <a:lumMod val="65000"/>
                    <a:lumOff val="35000"/>
                  </a:schemeClr>
                </a:solidFill>
                <a:effectLst/>
                <a:uLnTx/>
                <a:uFillTx/>
                <a:latin typeface="+mn-lt"/>
                <a:ea typeface="+mn-ea"/>
                <a:cs typeface="+mn-cs"/>
              </a:rPr>
              <a:t>Y(t)</a:t>
            </a:r>
          </a:p>
        </p:txBody>
      </p:sp>
    </p:spTree>
    <p:extLst>
      <p:ext uri="{BB962C8B-B14F-4D97-AF65-F5344CB8AC3E}">
        <p14:creationId xmlns:p14="http://schemas.microsoft.com/office/powerpoint/2010/main" val="347821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3540-F224-4A20-A5BC-E9655D5D81D4}"/>
              </a:ext>
            </a:extLst>
          </p:cNvPr>
          <p:cNvSpPr>
            <a:spLocks noGrp="1"/>
          </p:cNvSpPr>
          <p:nvPr>
            <p:ph type="title"/>
          </p:nvPr>
        </p:nvSpPr>
        <p:spPr>
          <a:xfrm>
            <a:off x="468313" y="361950"/>
            <a:ext cx="8229600" cy="369332"/>
          </a:xfrm>
        </p:spPr>
        <p:txBody>
          <a:bodyPr/>
          <a:lstStyle/>
          <a:p>
            <a:r>
              <a:rPr lang="en-AU" sz="2400" dirty="0"/>
              <a:t>Step 4: Estimating model in R</a:t>
            </a:r>
          </a:p>
        </p:txBody>
      </p:sp>
      <p:sp>
        <p:nvSpPr>
          <p:cNvPr id="6" name="Content Placeholder 5">
            <a:extLst>
              <a:ext uri="{FF2B5EF4-FFF2-40B4-BE49-F238E27FC236}">
                <a16:creationId xmlns:a16="http://schemas.microsoft.com/office/drawing/2014/main" id="{1B2837C7-329B-4786-A589-74FB5AE2CB9A}"/>
              </a:ext>
            </a:extLst>
          </p:cNvPr>
          <p:cNvSpPr>
            <a:spLocks noGrp="1"/>
          </p:cNvSpPr>
          <p:nvPr>
            <p:ph sz="quarter" idx="10"/>
          </p:nvPr>
        </p:nvSpPr>
        <p:spPr>
          <a:xfrm>
            <a:off x="467984" y="1131590"/>
            <a:ext cx="8352488" cy="3076947"/>
          </a:xfrm>
        </p:spPr>
        <p:txBody>
          <a:bodyPr/>
          <a:lstStyle/>
          <a:p>
            <a:pPr>
              <a:buAutoNum type="arabicPeriod"/>
            </a:pPr>
            <a:r>
              <a:rPr lang="en-AU" sz="1800" dirty="0"/>
              <a:t>Run model, including variables representing impact of intervention and to control for trend/seasonality </a:t>
            </a:r>
          </a:p>
          <a:p>
            <a:pPr>
              <a:buAutoNum type="arabicPeriod"/>
            </a:pPr>
            <a:endParaRPr lang="en-AU" dirty="0"/>
          </a:p>
          <a:p>
            <a:pPr>
              <a:buAutoNum type="arabicPeriod"/>
            </a:pPr>
            <a:endParaRPr lang="en-AU" dirty="0"/>
          </a:p>
          <a:p>
            <a:pPr>
              <a:buAutoNum type="arabicPeriod"/>
            </a:pPr>
            <a:r>
              <a:rPr lang="en-AU" sz="1800" dirty="0"/>
              <a:t>Check for residual autocorrelation</a:t>
            </a:r>
          </a:p>
          <a:p>
            <a:pPr>
              <a:buAutoNum type="arabicPeriod"/>
            </a:pPr>
            <a:endParaRPr lang="en-AU" dirty="0"/>
          </a:p>
          <a:p>
            <a:pPr>
              <a:buAutoNum type="arabicPeriod"/>
            </a:pPr>
            <a:endParaRPr lang="en-AU" dirty="0"/>
          </a:p>
          <a:p>
            <a:pPr>
              <a:buAutoNum type="arabicPeriod"/>
            </a:pPr>
            <a:r>
              <a:rPr lang="en-AU" sz="1800" dirty="0"/>
              <a:t>Plot residuals to check model fit</a:t>
            </a:r>
          </a:p>
          <a:p>
            <a:endParaRPr lang="en-AU" dirty="0"/>
          </a:p>
        </p:txBody>
      </p:sp>
      <p:pic>
        <p:nvPicPr>
          <p:cNvPr id="8" name="Picture 7">
            <a:extLst>
              <a:ext uri="{FF2B5EF4-FFF2-40B4-BE49-F238E27FC236}">
                <a16:creationId xmlns:a16="http://schemas.microsoft.com/office/drawing/2014/main" id="{B1514953-5ADD-4ACA-B176-85092E9F9C4B}"/>
              </a:ext>
            </a:extLst>
          </p:cNvPr>
          <p:cNvPicPr>
            <a:picLocks noChangeAspect="1"/>
          </p:cNvPicPr>
          <p:nvPr/>
        </p:nvPicPr>
        <p:blipFill>
          <a:blip r:embed="rId2"/>
          <a:stretch>
            <a:fillRect/>
          </a:stretch>
        </p:blipFill>
        <p:spPr>
          <a:xfrm>
            <a:off x="971600" y="4208537"/>
            <a:ext cx="1581150" cy="504825"/>
          </a:xfrm>
          <a:prstGeom prst="rect">
            <a:avLst/>
          </a:prstGeom>
        </p:spPr>
      </p:pic>
      <p:pic>
        <p:nvPicPr>
          <p:cNvPr id="10" name="Picture 9">
            <a:extLst>
              <a:ext uri="{FF2B5EF4-FFF2-40B4-BE49-F238E27FC236}">
                <a16:creationId xmlns:a16="http://schemas.microsoft.com/office/drawing/2014/main" id="{ACF4955C-F001-491E-9031-93E451F0AD73}"/>
              </a:ext>
            </a:extLst>
          </p:cNvPr>
          <p:cNvPicPr>
            <a:picLocks noChangeAspect="1"/>
          </p:cNvPicPr>
          <p:nvPr/>
        </p:nvPicPr>
        <p:blipFill>
          <a:blip r:embed="rId3"/>
          <a:stretch>
            <a:fillRect/>
          </a:stretch>
        </p:blipFill>
        <p:spPr>
          <a:xfrm>
            <a:off x="952043" y="1788802"/>
            <a:ext cx="7690235" cy="486000"/>
          </a:xfrm>
          <a:prstGeom prst="rect">
            <a:avLst/>
          </a:prstGeom>
        </p:spPr>
      </p:pic>
      <p:pic>
        <p:nvPicPr>
          <p:cNvPr id="13" name="Picture 12">
            <a:extLst>
              <a:ext uri="{FF2B5EF4-FFF2-40B4-BE49-F238E27FC236}">
                <a16:creationId xmlns:a16="http://schemas.microsoft.com/office/drawing/2014/main" id="{D40AC453-125E-4560-9A02-6A867ABDEABC}"/>
              </a:ext>
            </a:extLst>
          </p:cNvPr>
          <p:cNvPicPr>
            <a:picLocks noChangeAspect="1"/>
          </p:cNvPicPr>
          <p:nvPr/>
        </p:nvPicPr>
        <p:blipFill rotWithShape="1">
          <a:blip r:embed="rId4"/>
          <a:srcRect l="1000" b="10679"/>
          <a:stretch/>
        </p:blipFill>
        <p:spPr>
          <a:xfrm>
            <a:off x="952043" y="2931790"/>
            <a:ext cx="7127992" cy="485775"/>
          </a:xfrm>
          <a:prstGeom prst="rect">
            <a:avLst/>
          </a:prstGeom>
        </p:spPr>
      </p:pic>
    </p:spTree>
    <p:extLst>
      <p:ext uri="{BB962C8B-B14F-4D97-AF65-F5344CB8AC3E}">
        <p14:creationId xmlns:p14="http://schemas.microsoft.com/office/powerpoint/2010/main" val="1027285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04C1-7E4C-4703-8DD2-D1FE7F75956C}"/>
              </a:ext>
            </a:extLst>
          </p:cNvPr>
          <p:cNvSpPr>
            <a:spLocks noGrp="1"/>
          </p:cNvSpPr>
          <p:nvPr>
            <p:ph type="title"/>
          </p:nvPr>
        </p:nvSpPr>
        <p:spPr>
          <a:xfrm>
            <a:off x="572390" y="463593"/>
            <a:ext cx="8229600" cy="369332"/>
          </a:xfrm>
        </p:spPr>
        <p:txBody>
          <a:bodyPr/>
          <a:lstStyle/>
          <a:p>
            <a:r>
              <a:rPr lang="en-AU" sz="2400" dirty="0"/>
              <a:t>Step 5: Check residuals of model</a:t>
            </a:r>
          </a:p>
        </p:txBody>
      </p:sp>
      <p:sp>
        <p:nvSpPr>
          <p:cNvPr id="19" name="TextBox 18">
            <a:extLst>
              <a:ext uri="{FF2B5EF4-FFF2-40B4-BE49-F238E27FC236}">
                <a16:creationId xmlns:a16="http://schemas.microsoft.com/office/drawing/2014/main" id="{DF9DB9DC-C35A-6B47-A985-50C90E749298}"/>
              </a:ext>
            </a:extLst>
          </p:cNvPr>
          <p:cNvSpPr txBox="1"/>
          <p:nvPr/>
        </p:nvSpPr>
        <p:spPr>
          <a:xfrm>
            <a:off x="572390" y="987428"/>
            <a:ext cx="7920880" cy="677108"/>
          </a:xfrm>
          <a:prstGeom prst="rect">
            <a:avLst/>
          </a:prstGeom>
        </p:spPr>
        <p:txBody>
          <a:bodyPr wrap="square" rtlCol="0">
            <a:spAutoFit/>
          </a:bodyPr>
          <a:lstStyle/>
          <a:p>
            <a:pPr marL="342900" indent="-342900" eaLnBrk="1" fontAlgn="auto" hangingPunct="1">
              <a:spcBef>
                <a:spcPct val="20000"/>
              </a:spcBef>
              <a:spcAft>
                <a:spcPts val="0"/>
              </a:spcAft>
            </a:pPr>
            <a:r>
              <a:rPr lang="en-US" sz="1800" dirty="0">
                <a:latin typeface="+mn-lt"/>
                <a:ea typeface="+mn-ea"/>
              </a:rPr>
              <a:t>Use </a:t>
            </a:r>
            <a:r>
              <a:rPr lang="en-US" sz="1800" dirty="0" err="1">
                <a:latin typeface="+mn-lt"/>
                <a:ea typeface="+mn-ea"/>
              </a:rPr>
              <a:t>Ljung</a:t>
            </a:r>
            <a:r>
              <a:rPr lang="en-US" sz="1800" dirty="0">
                <a:latin typeface="+mn-lt"/>
                <a:ea typeface="+mn-ea"/>
              </a:rPr>
              <a:t>-Box test to check for residual autocorrelation – a p-value &lt;0.05 indicates significant autocorrelation</a:t>
            </a:r>
            <a:r>
              <a:rPr lang="en-US" sz="2000" dirty="0">
                <a:latin typeface="+mn-lt"/>
                <a:ea typeface="+mn-ea"/>
              </a:rPr>
              <a:t>.</a:t>
            </a:r>
            <a:endParaRPr kumimoji="0" lang="en-US" sz="2000" i="0" u="none" strike="noStrike" kern="1200" cap="none" spc="0" normalizeH="0" baseline="0" noProof="0" dirty="0">
              <a:ln>
                <a:noFill/>
              </a:ln>
              <a:solidFill>
                <a:schemeClr val="tx1"/>
              </a:solidFill>
              <a:effectLst/>
              <a:uLnTx/>
              <a:uFillTx/>
              <a:latin typeface="+mn-lt"/>
              <a:ea typeface="+mn-ea"/>
              <a:cs typeface="+mn-cs"/>
            </a:endParaRPr>
          </a:p>
        </p:txBody>
      </p:sp>
      <p:sp>
        <p:nvSpPr>
          <p:cNvPr id="3" name="TextBox 2">
            <a:extLst>
              <a:ext uri="{FF2B5EF4-FFF2-40B4-BE49-F238E27FC236}">
                <a16:creationId xmlns:a16="http://schemas.microsoft.com/office/drawing/2014/main" id="{3E4E3A47-88B6-4955-BF50-272C89D82B01}"/>
              </a:ext>
            </a:extLst>
          </p:cNvPr>
          <p:cNvSpPr txBox="1"/>
          <p:nvPr/>
        </p:nvSpPr>
        <p:spPr>
          <a:xfrm>
            <a:off x="603487" y="2776819"/>
            <a:ext cx="7837086" cy="2006703"/>
          </a:xfrm>
          <a:prstGeom prst="rect">
            <a:avLst/>
          </a:prstGeom>
        </p:spPr>
        <p:txBody>
          <a:bodyPr wrap="square" rtlCol="0">
            <a:spAutoFit/>
          </a:bodyPr>
          <a:lstStyle/>
          <a:p>
            <a:pPr marL="342900" indent="-342900" eaLnBrk="1" fontAlgn="auto" hangingPunct="1">
              <a:spcBef>
                <a:spcPct val="20000"/>
              </a:spcBef>
              <a:spcAft>
                <a:spcPts val="0"/>
              </a:spcAft>
            </a:pPr>
            <a:r>
              <a:rPr lang="en-US" sz="1800" b="1" dirty="0">
                <a:latin typeface="+mn-lt"/>
                <a:ea typeface="+mn-ea"/>
              </a:rPr>
              <a:t>If</a:t>
            </a:r>
            <a:r>
              <a:rPr lang="en-US" sz="2000" b="1" dirty="0">
                <a:latin typeface="+mn-lt"/>
                <a:ea typeface="+mn-ea"/>
              </a:rPr>
              <a:t> </a:t>
            </a:r>
            <a:r>
              <a:rPr lang="en-US" sz="1800" b="1" dirty="0">
                <a:latin typeface="+mn-lt"/>
                <a:ea typeface="+mn-ea"/>
              </a:rPr>
              <a:t>your model isn’t a good fit....</a:t>
            </a:r>
          </a:p>
          <a:p>
            <a:pPr marL="342900" indent="-342900" eaLnBrk="1" fontAlgn="auto" hangingPunct="1">
              <a:spcBef>
                <a:spcPct val="20000"/>
              </a:spcBef>
              <a:spcAft>
                <a:spcPts val="0"/>
              </a:spcAft>
              <a:buFont typeface="Arial" panose="020B0604020202020204" pitchFamily="34" charset="0"/>
              <a:buChar char="•"/>
            </a:pPr>
            <a:r>
              <a:rPr kumimoji="0" lang="en-US" sz="1800" i="0" u="none" strike="noStrike" kern="1200" cap="none" spc="0" normalizeH="0" baseline="0" noProof="0" dirty="0">
                <a:ln>
                  <a:noFill/>
                </a:ln>
                <a:solidFill>
                  <a:schemeClr val="tx1"/>
                </a:solidFill>
                <a:effectLst/>
                <a:uLnTx/>
                <a:uFillTx/>
                <a:latin typeface="+mn-lt"/>
                <a:ea typeface="+mn-ea"/>
                <a:cs typeface="+mn-cs"/>
              </a:rPr>
              <a:t>Try transforming your outcome (if you haven’t already)</a:t>
            </a:r>
          </a:p>
          <a:p>
            <a:pPr marL="342900" indent="-342900" eaLnBrk="1" fontAlgn="auto" hangingPunct="1">
              <a:spcBef>
                <a:spcPct val="20000"/>
              </a:spcBef>
              <a:spcAft>
                <a:spcPts val="0"/>
              </a:spcAft>
              <a:buFont typeface="Arial" panose="020B0604020202020204" pitchFamily="34" charset="0"/>
              <a:buChar char="•"/>
            </a:pPr>
            <a:r>
              <a:rPr kumimoji="0" lang="en-US" sz="1800" i="0" u="none" strike="noStrike" kern="1200" cap="none" spc="0" normalizeH="0" baseline="0" noProof="0" dirty="0">
                <a:ln>
                  <a:noFill/>
                </a:ln>
                <a:solidFill>
                  <a:schemeClr val="tx1"/>
                </a:solidFill>
                <a:effectLst/>
                <a:uLnTx/>
                <a:uFillTx/>
                <a:latin typeface="+mn-lt"/>
                <a:ea typeface="+mn-ea"/>
                <a:cs typeface="+mn-cs"/>
              </a:rPr>
              <a:t>You may not have adequately controlled for seasonality</a:t>
            </a:r>
          </a:p>
          <a:p>
            <a:pPr marL="342900" indent="-342900" eaLnBrk="1" fontAlgn="auto" hangingPunct="1">
              <a:spcBef>
                <a:spcPct val="20000"/>
              </a:spcBef>
              <a:spcAft>
                <a:spcPts val="0"/>
              </a:spcAft>
              <a:buFont typeface="Arial" panose="020B0604020202020204" pitchFamily="34" charset="0"/>
              <a:buChar char="•"/>
            </a:pPr>
            <a:r>
              <a:rPr lang="en-US" sz="1800" dirty="0">
                <a:latin typeface="+mn-lt"/>
                <a:ea typeface="+mn-ea"/>
              </a:rPr>
              <a:t>You may have extreme values that have a large influence on results</a:t>
            </a:r>
          </a:p>
          <a:p>
            <a:pPr marL="342900" indent="-342900" eaLnBrk="1" fontAlgn="auto" hangingPunct="1">
              <a:spcBef>
                <a:spcPct val="20000"/>
              </a:spcBef>
              <a:spcAft>
                <a:spcPts val="0"/>
              </a:spcAft>
              <a:buFont typeface="Arial" panose="020B0604020202020204" pitchFamily="34" charset="0"/>
              <a:buChar char="•"/>
            </a:pPr>
            <a:r>
              <a:rPr lang="en-US" sz="1800" dirty="0">
                <a:latin typeface="+mn-lt"/>
                <a:ea typeface="+mn-ea"/>
              </a:rPr>
              <a:t>If there is significant residual autocorrelation – you may have to consider an AR or ARIMA model </a:t>
            </a:r>
            <a:endParaRPr kumimoji="0" lang="en-US" sz="200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a:extLst>
              <a:ext uri="{FF2B5EF4-FFF2-40B4-BE49-F238E27FC236}">
                <a16:creationId xmlns:a16="http://schemas.microsoft.com/office/drawing/2014/main" id="{F8278ADA-9B2C-463E-AB2D-4003BAB4080F}"/>
              </a:ext>
            </a:extLst>
          </p:cNvPr>
          <p:cNvPicPr>
            <a:picLocks noChangeAspect="1"/>
          </p:cNvPicPr>
          <p:nvPr/>
        </p:nvPicPr>
        <p:blipFill>
          <a:blip r:embed="rId2"/>
          <a:stretch>
            <a:fillRect/>
          </a:stretch>
        </p:blipFill>
        <p:spPr>
          <a:xfrm>
            <a:off x="2263077" y="1676400"/>
            <a:ext cx="4848225" cy="895350"/>
          </a:xfrm>
          <a:prstGeom prst="rect">
            <a:avLst/>
          </a:prstGeom>
        </p:spPr>
      </p:pic>
    </p:spTree>
    <p:extLst>
      <p:ext uri="{BB962C8B-B14F-4D97-AF65-F5344CB8AC3E}">
        <p14:creationId xmlns:p14="http://schemas.microsoft.com/office/powerpoint/2010/main" val="3588279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04C1-7E4C-4703-8DD2-D1FE7F75956C}"/>
              </a:ext>
            </a:extLst>
          </p:cNvPr>
          <p:cNvSpPr>
            <a:spLocks noGrp="1"/>
          </p:cNvSpPr>
          <p:nvPr>
            <p:ph type="title"/>
          </p:nvPr>
        </p:nvSpPr>
        <p:spPr>
          <a:xfrm>
            <a:off x="603487" y="483518"/>
            <a:ext cx="8229600" cy="369332"/>
          </a:xfrm>
        </p:spPr>
        <p:txBody>
          <a:bodyPr/>
          <a:lstStyle/>
          <a:p>
            <a:r>
              <a:rPr lang="en-AU" sz="2400" dirty="0"/>
              <a:t>Step 5: Check residuals of model</a:t>
            </a:r>
          </a:p>
        </p:txBody>
      </p:sp>
      <p:pic>
        <p:nvPicPr>
          <p:cNvPr id="1030" name="Picture 6" descr="diagnostics1">
            <a:extLst>
              <a:ext uri="{FF2B5EF4-FFF2-40B4-BE49-F238E27FC236}">
                <a16:creationId xmlns:a16="http://schemas.microsoft.com/office/drawing/2014/main" id="{DF6012C7-9E69-D645-B98C-D5A6DCF91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62759"/>
            <a:ext cx="7092280" cy="3546140"/>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Checkbox Ticked">
            <a:extLst>
              <a:ext uri="{FF2B5EF4-FFF2-40B4-BE49-F238E27FC236}">
                <a16:creationId xmlns:a16="http://schemas.microsoft.com/office/drawing/2014/main" id="{6F560ED1-12F5-8146-B2BA-132DDC1F1E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147" y="1515548"/>
            <a:ext cx="914400" cy="914400"/>
          </a:xfrm>
          <a:prstGeom prst="rect">
            <a:avLst/>
          </a:prstGeom>
        </p:spPr>
      </p:pic>
      <p:pic>
        <p:nvPicPr>
          <p:cNvPr id="11" name="Graphic 10" descr="Checkbox Crossed">
            <a:extLst>
              <a:ext uri="{FF2B5EF4-FFF2-40B4-BE49-F238E27FC236}">
                <a16:creationId xmlns:a16="http://schemas.microsoft.com/office/drawing/2014/main" id="{FC48817E-F845-4943-BD00-89337B251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00714" y="1515548"/>
            <a:ext cx="914400" cy="914400"/>
          </a:xfrm>
          <a:prstGeom prst="rect">
            <a:avLst/>
          </a:prstGeom>
        </p:spPr>
      </p:pic>
      <p:sp>
        <p:nvSpPr>
          <p:cNvPr id="19" name="TextBox 18">
            <a:extLst>
              <a:ext uri="{FF2B5EF4-FFF2-40B4-BE49-F238E27FC236}">
                <a16:creationId xmlns:a16="http://schemas.microsoft.com/office/drawing/2014/main" id="{DF9DB9DC-C35A-6B47-A985-50C90E749298}"/>
              </a:ext>
            </a:extLst>
          </p:cNvPr>
          <p:cNvSpPr txBox="1"/>
          <p:nvPr/>
        </p:nvSpPr>
        <p:spPr>
          <a:xfrm>
            <a:off x="0" y="4818808"/>
            <a:ext cx="3901517" cy="307777"/>
          </a:xfrm>
          <a:prstGeom prst="rect">
            <a:avLst/>
          </a:prstGeom>
        </p:spPr>
        <p:txBody>
          <a:bodyPr wrap="none" rtlCol="0">
            <a:spAutoFit/>
          </a:bodyPr>
          <a:lstStyle/>
          <a:p>
            <a:pPr marL="342900" indent="-342900" eaLnBrk="1" fontAlgn="auto" hangingPunct="1">
              <a:spcBef>
                <a:spcPct val="20000"/>
              </a:spcBef>
              <a:spcAft>
                <a:spcPts val="0"/>
              </a:spcAft>
            </a:pPr>
            <a:r>
              <a:rPr lang="en-US" sz="1400" dirty="0">
                <a:latin typeface="+mn-lt"/>
                <a:ea typeface="+mn-ea"/>
              </a:rPr>
              <a:t>https://</a:t>
            </a:r>
            <a:r>
              <a:rPr lang="en-US" sz="1400" dirty="0" err="1">
                <a:latin typeface="+mn-lt"/>
                <a:ea typeface="+mn-ea"/>
              </a:rPr>
              <a:t>data.library.virginia.edu</a:t>
            </a:r>
            <a:r>
              <a:rPr lang="en-US" sz="1400" dirty="0">
                <a:latin typeface="+mn-lt"/>
                <a:ea typeface="+mn-ea"/>
              </a:rPr>
              <a:t>/diagnostic-plots/</a:t>
            </a:r>
            <a:endParaRPr kumimoji="0" lang="en-US" sz="140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40877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04C1-7E4C-4703-8DD2-D1FE7F75956C}"/>
              </a:ext>
            </a:extLst>
          </p:cNvPr>
          <p:cNvSpPr>
            <a:spLocks noGrp="1"/>
          </p:cNvSpPr>
          <p:nvPr>
            <p:ph type="title"/>
          </p:nvPr>
        </p:nvSpPr>
        <p:spPr>
          <a:xfrm>
            <a:off x="603487" y="483518"/>
            <a:ext cx="8229600" cy="369332"/>
          </a:xfrm>
        </p:spPr>
        <p:txBody>
          <a:bodyPr/>
          <a:lstStyle/>
          <a:p>
            <a:r>
              <a:rPr lang="en-AU" sz="2400" dirty="0"/>
              <a:t>Step 5: Check residuals of model</a:t>
            </a:r>
          </a:p>
        </p:txBody>
      </p:sp>
      <p:pic>
        <p:nvPicPr>
          <p:cNvPr id="9" name="Graphic 8" descr="Checkbox Ticked">
            <a:extLst>
              <a:ext uri="{FF2B5EF4-FFF2-40B4-BE49-F238E27FC236}">
                <a16:creationId xmlns:a16="http://schemas.microsoft.com/office/drawing/2014/main" id="{6F560ED1-12F5-8146-B2BA-132DDC1F1E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000" y="1730992"/>
            <a:ext cx="914400" cy="914400"/>
          </a:xfrm>
          <a:prstGeom prst="rect">
            <a:avLst/>
          </a:prstGeom>
        </p:spPr>
      </p:pic>
      <p:pic>
        <p:nvPicPr>
          <p:cNvPr id="11" name="Graphic 10" descr="Checkbox Crossed">
            <a:extLst>
              <a:ext uri="{FF2B5EF4-FFF2-40B4-BE49-F238E27FC236}">
                <a16:creationId xmlns:a16="http://schemas.microsoft.com/office/drawing/2014/main" id="{FC48817E-F845-4943-BD00-89337B251B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5567" y="1730992"/>
            <a:ext cx="914400" cy="914400"/>
          </a:xfrm>
          <a:prstGeom prst="rect">
            <a:avLst/>
          </a:prstGeom>
        </p:spPr>
      </p:pic>
      <p:sp>
        <p:nvSpPr>
          <p:cNvPr id="19" name="TextBox 18">
            <a:extLst>
              <a:ext uri="{FF2B5EF4-FFF2-40B4-BE49-F238E27FC236}">
                <a16:creationId xmlns:a16="http://schemas.microsoft.com/office/drawing/2014/main" id="{DF9DB9DC-C35A-6B47-A985-50C90E749298}"/>
              </a:ext>
            </a:extLst>
          </p:cNvPr>
          <p:cNvSpPr txBox="1"/>
          <p:nvPr/>
        </p:nvSpPr>
        <p:spPr>
          <a:xfrm>
            <a:off x="0" y="4818808"/>
            <a:ext cx="3901517" cy="307777"/>
          </a:xfrm>
          <a:prstGeom prst="rect">
            <a:avLst/>
          </a:prstGeom>
        </p:spPr>
        <p:txBody>
          <a:bodyPr wrap="none" rtlCol="0">
            <a:spAutoFit/>
          </a:bodyPr>
          <a:lstStyle/>
          <a:p>
            <a:pPr marL="342900" indent="-342900" eaLnBrk="1" fontAlgn="auto" hangingPunct="1">
              <a:spcBef>
                <a:spcPct val="20000"/>
              </a:spcBef>
              <a:spcAft>
                <a:spcPts val="0"/>
              </a:spcAft>
            </a:pPr>
            <a:r>
              <a:rPr lang="en-US" sz="1400" dirty="0">
                <a:latin typeface="+mn-lt"/>
                <a:ea typeface="+mn-ea"/>
              </a:rPr>
              <a:t>https://</a:t>
            </a:r>
            <a:r>
              <a:rPr lang="en-US" sz="1400" dirty="0" err="1">
                <a:latin typeface="+mn-lt"/>
                <a:ea typeface="+mn-ea"/>
              </a:rPr>
              <a:t>data.library.virginia.edu</a:t>
            </a:r>
            <a:r>
              <a:rPr lang="en-US" sz="1400" dirty="0">
                <a:latin typeface="+mn-lt"/>
                <a:ea typeface="+mn-ea"/>
              </a:rPr>
              <a:t>/diagnostic-plots/</a:t>
            </a:r>
            <a:endParaRPr kumimoji="0" lang="en-US" sz="1400"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8" descr="diagnostics2">
            <a:extLst>
              <a:ext uri="{FF2B5EF4-FFF2-40B4-BE49-F238E27FC236}">
                <a16:creationId xmlns:a16="http://schemas.microsoft.com/office/drawing/2014/main" id="{D0288AFC-1E88-6344-A7DF-C59F44E391A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9632" y="1193614"/>
            <a:ext cx="6932735" cy="346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932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04C1-7E4C-4703-8DD2-D1FE7F75956C}"/>
              </a:ext>
            </a:extLst>
          </p:cNvPr>
          <p:cNvSpPr>
            <a:spLocks noGrp="1"/>
          </p:cNvSpPr>
          <p:nvPr>
            <p:ph type="title"/>
          </p:nvPr>
        </p:nvSpPr>
        <p:spPr>
          <a:xfrm>
            <a:off x="603487" y="483518"/>
            <a:ext cx="8229600" cy="369332"/>
          </a:xfrm>
        </p:spPr>
        <p:txBody>
          <a:bodyPr/>
          <a:lstStyle/>
          <a:p>
            <a:r>
              <a:rPr lang="en-AU" sz="2400" dirty="0"/>
              <a:t>Step 5: Check residuals of model</a:t>
            </a:r>
          </a:p>
        </p:txBody>
      </p:sp>
      <p:pic>
        <p:nvPicPr>
          <p:cNvPr id="9" name="Graphic 8" descr="Checkbox Ticked">
            <a:extLst>
              <a:ext uri="{FF2B5EF4-FFF2-40B4-BE49-F238E27FC236}">
                <a16:creationId xmlns:a16="http://schemas.microsoft.com/office/drawing/2014/main" id="{6F560ED1-12F5-8146-B2BA-132DDC1F1E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4000" y="1730992"/>
            <a:ext cx="914400" cy="914400"/>
          </a:xfrm>
          <a:prstGeom prst="rect">
            <a:avLst/>
          </a:prstGeom>
        </p:spPr>
      </p:pic>
      <p:pic>
        <p:nvPicPr>
          <p:cNvPr id="11" name="Graphic 10" descr="Checkbox Crossed">
            <a:extLst>
              <a:ext uri="{FF2B5EF4-FFF2-40B4-BE49-F238E27FC236}">
                <a16:creationId xmlns:a16="http://schemas.microsoft.com/office/drawing/2014/main" id="{FC48817E-F845-4943-BD00-89337B251B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95567" y="1730992"/>
            <a:ext cx="914400" cy="914400"/>
          </a:xfrm>
          <a:prstGeom prst="rect">
            <a:avLst/>
          </a:prstGeom>
        </p:spPr>
      </p:pic>
      <p:sp>
        <p:nvSpPr>
          <p:cNvPr id="19" name="TextBox 18">
            <a:extLst>
              <a:ext uri="{FF2B5EF4-FFF2-40B4-BE49-F238E27FC236}">
                <a16:creationId xmlns:a16="http://schemas.microsoft.com/office/drawing/2014/main" id="{DF9DB9DC-C35A-6B47-A985-50C90E749298}"/>
              </a:ext>
            </a:extLst>
          </p:cNvPr>
          <p:cNvSpPr txBox="1"/>
          <p:nvPr/>
        </p:nvSpPr>
        <p:spPr>
          <a:xfrm>
            <a:off x="0" y="4818808"/>
            <a:ext cx="3901517" cy="307777"/>
          </a:xfrm>
          <a:prstGeom prst="rect">
            <a:avLst/>
          </a:prstGeom>
        </p:spPr>
        <p:txBody>
          <a:bodyPr wrap="none" rtlCol="0">
            <a:spAutoFit/>
          </a:bodyPr>
          <a:lstStyle/>
          <a:p>
            <a:pPr marL="342900" indent="-342900" eaLnBrk="1" fontAlgn="auto" hangingPunct="1">
              <a:spcBef>
                <a:spcPct val="20000"/>
              </a:spcBef>
              <a:spcAft>
                <a:spcPts val="0"/>
              </a:spcAft>
            </a:pPr>
            <a:r>
              <a:rPr lang="en-US" sz="1400" dirty="0">
                <a:latin typeface="+mn-lt"/>
                <a:ea typeface="+mn-ea"/>
              </a:rPr>
              <a:t>https://</a:t>
            </a:r>
            <a:r>
              <a:rPr lang="en-US" sz="1400" dirty="0" err="1">
                <a:latin typeface="+mn-lt"/>
                <a:ea typeface="+mn-ea"/>
              </a:rPr>
              <a:t>data.library.virginia.edu</a:t>
            </a:r>
            <a:r>
              <a:rPr lang="en-US" sz="1400" dirty="0">
                <a:latin typeface="+mn-lt"/>
                <a:ea typeface="+mn-ea"/>
              </a:rPr>
              <a:t>/diagnostic-plots/</a:t>
            </a:r>
            <a:endParaRPr kumimoji="0" lang="en-US" sz="1400" i="0" u="none" strike="noStrike" kern="1200" cap="none" spc="0" normalizeH="0" baseline="0" noProof="0" dirty="0">
              <a:ln>
                <a:noFill/>
              </a:ln>
              <a:solidFill>
                <a:schemeClr val="tx1"/>
              </a:solidFill>
              <a:effectLst/>
              <a:uLnTx/>
              <a:uFillTx/>
              <a:latin typeface="+mn-lt"/>
              <a:ea typeface="+mn-ea"/>
              <a:cs typeface="+mn-cs"/>
            </a:endParaRPr>
          </a:p>
        </p:txBody>
      </p:sp>
      <p:pic>
        <p:nvPicPr>
          <p:cNvPr id="1026" name="Picture 2">
            <a:extLst>
              <a:ext uri="{FF2B5EF4-FFF2-40B4-BE49-F238E27FC236}">
                <a16:creationId xmlns:a16="http://schemas.microsoft.com/office/drawing/2014/main" id="{7F3ED9B4-1E64-4478-8E47-9C12881036F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4525" y="987574"/>
            <a:ext cx="7033567" cy="3516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738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04C1-7E4C-4703-8DD2-D1FE7F75956C}"/>
              </a:ext>
            </a:extLst>
          </p:cNvPr>
          <p:cNvSpPr>
            <a:spLocks noGrp="1"/>
          </p:cNvSpPr>
          <p:nvPr>
            <p:ph type="title"/>
          </p:nvPr>
        </p:nvSpPr>
        <p:spPr>
          <a:xfrm>
            <a:off x="603487" y="483518"/>
            <a:ext cx="8229600" cy="369332"/>
          </a:xfrm>
        </p:spPr>
        <p:txBody>
          <a:bodyPr/>
          <a:lstStyle/>
          <a:p>
            <a:r>
              <a:rPr lang="en-AU" sz="2400" dirty="0"/>
              <a:t>Step 5: Check residuals of model</a:t>
            </a:r>
          </a:p>
        </p:txBody>
      </p:sp>
      <p:pic>
        <p:nvPicPr>
          <p:cNvPr id="9" name="Graphic 8" descr="Checkbox Ticked">
            <a:extLst>
              <a:ext uri="{FF2B5EF4-FFF2-40B4-BE49-F238E27FC236}">
                <a16:creationId xmlns:a16="http://schemas.microsoft.com/office/drawing/2014/main" id="{6F560ED1-12F5-8146-B2BA-132DDC1F1E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000" y="1730992"/>
            <a:ext cx="914400" cy="914400"/>
          </a:xfrm>
          <a:prstGeom prst="rect">
            <a:avLst/>
          </a:prstGeom>
        </p:spPr>
      </p:pic>
      <p:pic>
        <p:nvPicPr>
          <p:cNvPr id="11" name="Graphic 10" descr="Checkbox Crossed">
            <a:extLst>
              <a:ext uri="{FF2B5EF4-FFF2-40B4-BE49-F238E27FC236}">
                <a16:creationId xmlns:a16="http://schemas.microsoft.com/office/drawing/2014/main" id="{FC48817E-F845-4943-BD00-89337B251B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1136" y="1632829"/>
            <a:ext cx="914400" cy="914400"/>
          </a:xfrm>
          <a:prstGeom prst="rect">
            <a:avLst/>
          </a:prstGeom>
        </p:spPr>
      </p:pic>
      <p:sp>
        <p:nvSpPr>
          <p:cNvPr id="19" name="TextBox 18">
            <a:extLst>
              <a:ext uri="{FF2B5EF4-FFF2-40B4-BE49-F238E27FC236}">
                <a16:creationId xmlns:a16="http://schemas.microsoft.com/office/drawing/2014/main" id="{DF9DB9DC-C35A-6B47-A985-50C90E749298}"/>
              </a:ext>
            </a:extLst>
          </p:cNvPr>
          <p:cNvSpPr txBox="1"/>
          <p:nvPr/>
        </p:nvSpPr>
        <p:spPr>
          <a:xfrm>
            <a:off x="0" y="4818808"/>
            <a:ext cx="3901517" cy="307777"/>
          </a:xfrm>
          <a:prstGeom prst="rect">
            <a:avLst/>
          </a:prstGeom>
        </p:spPr>
        <p:txBody>
          <a:bodyPr wrap="none" rtlCol="0">
            <a:spAutoFit/>
          </a:bodyPr>
          <a:lstStyle/>
          <a:p>
            <a:pPr marL="342900" indent="-342900" eaLnBrk="1" fontAlgn="auto" hangingPunct="1">
              <a:spcBef>
                <a:spcPct val="20000"/>
              </a:spcBef>
              <a:spcAft>
                <a:spcPts val="0"/>
              </a:spcAft>
            </a:pPr>
            <a:r>
              <a:rPr lang="en-US" sz="1400" dirty="0">
                <a:latin typeface="+mn-lt"/>
                <a:ea typeface="+mn-ea"/>
              </a:rPr>
              <a:t>https://</a:t>
            </a:r>
            <a:r>
              <a:rPr lang="en-US" sz="1400" dirty="0" err="1">
                <a:latin typeface="+mn-lt"/>
                <a:ea typeface="+mn-ea"/>
              </a:rPr>
              <a:t>data.library.virginia.edu</a:t>
            </a:r>
            <a:r>
              <a:rPr lang="en-US" sz="1400" dirty="0">
                <a:latin typeface="+mn-lt"/>
                <a:ea typeface="+mn-ea"/>
              </a:rPr>
              <a:t>/diagnostic-plots/</a:t>
            </a:r>
            <a:endParaRPr kumimoji="0" lang="en-US" sz="1400"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12" descr="diagnostics5">
            <a:extLst>
              <a:ext uri="{FF2B5EF4-FFF2-40B4-BE49-F238E27FC236}">
                <a16:creationId xmlns:a16="http://schemas.microsoft.com/office/drawing/2014/main" id="{0502E626-532A-1A45-82BF-6AB83CBC1A63}"/>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6808" y="1203598"/>
            <a:ext cx="6930449" cy="346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30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C0E082-9D0D-4B27-BFD9-26C0B55B6931}"/>
              </a:ext>
            </a:extLst>
          </p:cNvPr>
          <p:cNvSpPr>
            <a:spLocks noGrp="1"/>
          </p:cNvSpPr>
          <p:nvPr>
            <p:ph type="title"/>
          </p:nvPr>
        </p:nvSpPr>
        <p:spPr>
          <a:xfrm>
            <a:off x="468313" y="361950"/>
            <a:ext cx="8229600" cy="369332"/>
          </a:xfrm>
        </p:spPr>
        <p:txBody>
          <a:bodyPr/>
          <a:lstStyle/>
          <a:p>
            <a:r>
              <a:rPr lang="en-AU" sz="2400" dirty="0"/>
              <a:t>Step 5: Checks residuals of model</a:t>
            </a:r>
          </a:p>
        </p:txBody>
      </p:sp>
      <p:grpSp>
        <p:nvGrpSpPr>
          <p:cNvPr id="14" name="Group 13">
            <a:extLst>
              <a:ext uri="{FF2B5EF4-FFF2-40B4-BE49-F238E27FC236}">
                <a16:creationId xmlns:a16="http://schemas.microsoft.com/office/drawing/2014/main" id="{BE034A5E-0E65-49EC-B904-685A4B7FF593}"/>
              </a:ext>
            </a:extLst>
          </p:cNvPr>
          <p:cNvGrpSpPr/>
          <p:nvPr/>
        </p:nvGrpSpPr>
        <p:grpSpPr>
          <a:xfrm>
            <a:off x="1105354" y="962525"/>
            <a:ext cx="6065903" cy="3961430"/>
            <a:chOff x="1105354" y="962525"/>
            <a:chExt cx="6065903" cy="3961430"/>
          </a:xfrm>
        </p:grpSpPr>
        <p:pic>
          <p:nvPicPr>
            <p:cNvPr id="9" name="Picture 8">
              <a:extLst>
                <a:ext uri="{FF2B5EF4-FFF2-40B4-BE49-F238E27FC236}">
                  <a16:creationId xmlns:a16="http://schemas.microsoft.com/office/drawing/2014/main" id="{15C44298-FD7D-40A5-BAB7-81AEFC607C74}"/>
                </a:ext>
              </a:extLst>
            </p:cNvPr>
            <p:cNvPicPr>
              <a:picLocks noChangeAspect="1"/>
            </p:cNvPicPr>
            <p:nvPr/>
          </p:nvPicPr>
          <p:blipFill>
            <a:blip r:embed="rId2"/>
            <a:stretch>
              <a:fillRect/>
            </a:stretch>
          </p:blipFill>
          <p:spPr>
            <a:xfrm>
              <a:off x="1115616" y="962525"/>
              <a:ext cx="3024337" cy="1865094"/>
            </a:xfrm>
            <a:prstGeom prst="rect">
              <a:avLst/>
            </a:prstGeom>
          </p:spPr>
        </p:pic>
        <p:pic>
          <p:nvPicPr>
            <p:cNvPr id="11" name="Picture 10">
              <a:extLst>
                <a:ext uri="{FF2B5EF4-FFF2-40B4-BE49-F238E27FC236}">
                  <a16:creationId xmlns:a16="http://schemas.microsoft.com/office/drawing/2014/main" id="{D78D5DE2-F190-4315-A41B-62CB01BB8549}"/>
                </a:ext>
              </a:extLst>
            </p:cNvPr>
            <p:cNvPicPr>
              <a:picLocks noChangeAspect="1"/>
            </p:cNvPicPr>
            <p:nvPr/>
          </p:nvPicPr>
          <p:blipFill>
            <a:blip r:embed="rId3"/>
            <a:stretch>
              <a:fillRect/>
            </a:stretch>
          </p:blipFill>
          <p:spPr>
            <a:xfrm>
              <a:off x="4139953" y="962525"/>
              <a:ext cx="3024336" cy="1865093"/>
            </a:xfrm>
            <a:prstGeom prst="rect">
              <a:avLst/>
            </a:prstGeom>
          </p:spPr>
        </p:pic>
        <p:pic>
          <p:nvPicPr>
            <p:cNvPr id="12" name="Picture 11">
              <a:extLst>
                <a:ext uri="{FF2B5EF4-FFF2-40B4-BE49-F238E27FC236}">
                  <a16:creationId xmlns:a16="http://schemas.microsoft.com/office/drawing/2014/main" id="{F59861EC-A7F6-41F8-A497-87596426D868}"/>
                </a:ext>
              </a:extLst>
            </p:cNvPr>
            <p:cNvPicPr>
              <a:picLocks noChangeAspect="1"/>
            </p:cNvPicPr>
            <p:nvPr/>
          </p:nvPicPr>
          <p:blipFill>
            <a:blip r:embed="rId4"/>
            <a:stretch>
              <a:fillRect/>
            </a:stretch>
          </p:blipFill>
          <p:spPr>
            <a:xfrm>
              <a:off x="1105354" y="3058862"/>
              <a:ext cx="3024336" cy="1865093"/>
            </a:xfrm>
            <a:prstGeom prst="rect">
              <a:avLst/>
            </a:prstGeom>
          </p:spPr>
        </p:pic>
        <p:pic>
          <p:nvPicPr>
            <p:cNvPr id="13" name="Picture 12">
              <a:extLst>
                <a:ext uri="{FF2B5EF4-FFF2-40B4-BE49-F238E27FC236}">
                  <a16:creationId xmlns:a16="http://schemas.microsoft.com/office/drawing/2014/main" id="{7C0565A5-0597-418B-8B4C-4F01A9329523}"/>
                </a:ext>
              </a:extLst>
            </p:cNvPr>
            <p:cNvPicPr>
              <a:picLocks noChangeAspect="1"/>
            </p:cNvPicPr>
            <p:nvPr/>
          </p:nvPicPr>
          <p:blipFill>
            <a:blip r:embed="rId5"/>
            <a:stretch>
              <a:fillRect/>
            </a:stretch>
          </p:blipFill>
          <p:spPr>
            <a:xfrm>
              <a:off x="4146921" y="3058862"/>
              <a:ext cx="3024336" cy="1865093"/>
            </a:xfrm>
            <a:prstGeom prst="rect">
              <a:avLst/>
            </a:prstGeom>
          </p:spPr>
        </p:pic>
      </p:grpSp>
    </p:spTree>
    <p:extLst>
      <p:ext uri="{BB962C8B-B14F-4D97-AF65-F5344CB8AC3E}">
        <p14:creationId xmlns:p14="http://schemas.microsoft.com/office/powerpoint/2010/main" val="214202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A1D3-897A-4035-AD38-ED2FB2BFB489}"/>
              </a:ext>
            </a:extLst>
          </p:cNvPr>
          <p:cNvSpPr>
            <a:spLocks noGrp="1"/>
          </p:cNvSpPr>
          <p:nvPr>
            <p:ph type="title"/>
          </p:nvPr>
        </p:nvSpPr>
        <p:spPr>
          <a:xfrm>
            <a:off x="468313" y="361950"/>
            <a:ext cx="8136135" cy="430887"/>
          </a:xfrm>
        </p:spPr>
        <p:txBody>
          <a:bodyPr/>
          <a:lstStyle/>
          <a:p>
            <a:r>
              <a:rPr lang="en-AU" sz="2800" dirty="0"/>
              <a:t>Example – codeine rescheduling in Australia</a:t>
            </a:r>
          </a:p>
        </p:txBody>
      </p:sp>
      <p:sp>
        <p:nvSpPr>
          <p:cNvPr id="3" name="Content Placeholder 2">
            <a:extLst>
              <a:ext uri="{FF2B5EF4-FFF2-40B4-BE49-F238E27FC236}">
                <a16:creationId xmlns:a16="http://schemas.microsoft.com/office/drawing/2014/main" id="{3EC68937-45CC-406A-B615-2ADB171265A2}"/>
              </a:ext>
            </a:extLst>
          </p:cNvPr>
          <p:cNvSpPr>
            <a:spLocks noGrp="1"/>
          </p:cNvSpPr>
          <p:nvPr>
            <p:ph sz="quarter" idx="10"/>
          </p:nvPr>
        </p:nvSpPr>
        <p:spPr>
          <a:xfrm>
            <a:off x="467984" y="1131590"/>
            <a:ext cx="3887992" cy="3076947"/>
          </a:xfrm>
        </p:spPr>
        <p:txBody>
          <a:bodyPr/>
          <a:lstStyle/>
          <a:p>
            <a:pPr marL="180975" indent="-180975"/>
            <a:r>
              <a:rPr lang="en-AU" sz="1800" dirty="0"/>
              <a:t>In February 2018, the Therapeutic Goods Administrative rescheduled codeine-containing products from OTC to prescription-only. </a:t>
            </a:r>
          </a:p>
          <a:p>
            <a:pPr>
              <a:buFont typeface="+mj-lt"/>
              <a:buAutoNum type="arabicPeriod"/>
            </a:pPr>
            <a:r>
              <a:rPr lang="en-AU" sz="1800" b="1" dirty="0"/>
              <a:t>What are the expected, positive outcomes of this intervention?</a:t>
            </a:r>
          </a:p>
          <a:p>
            <a:pPr>
              <a:buFont typeface="+mj-lt"/>
              <a:buAutoNum type="arabicPeriod"/>
            </a:pPr>
            <a:r>
              <a:rPr lang="en-AU" sz="1800" b="1" dirty="0"/>
              <a:t>What are the potential negative outcomes?</a:t>
            </a:r>
          </a:p>
          <a:p>
            <a:pPr>
              <a:buFont typeface="+mj-lt"/>
              <a:buAutoNum type="arabicPeriod"/>
            </a:pPr>
            <a:r>
              <a:rPr lang="en-AU" sz="1800" b="1" dirty="0"/>
              <a:t>Which outcomes can be measured using administrative data?</a:t>
            </a:r>
          </a:p>
        </p:txBody>
      </p:sp>
      <p:pic>
        <p:nvPicPr>
          <p:cNvPr id="8" name="Picture 7">
            <a:extLst>
              <a:ext uri="{FF2B5EF4-FFF2-40B4-BE49-F238E27FC236}">
                <a16:creationId xmlns:a16="http://schemas.microsoft.com/office/drawing/2014/main" id="{31F9A8D0-4714-42DE-A764-E7872328C785}"/>
              </a:ext>
            </a:extLst>
          </p:cNvPr>
          <p:cNvPicPr>
            <a:picLocks noChangeAspect="1"/>
          </p:cNvPicPr>
          <p:nvPr/>
        </p:nvPicPr>
        <p:blipFill>
          <a:blip r:embed="rId2"/>
          <a:stretch>
            <a:fillRect/>
          </a:stretch>
        </p:blipFill>
        <p:spPr>
          <a:xfrm>
            <a:off x="4506714" y="987574"/>
            <a:ext cx="4313758" cy="3491269"/>
          </a:xfrm>
          <a:prstGeom prst="rect">
            <a:avLst/>
          </a:prstGeom>
          <a:ln>
            <a:solidFill>
              <a:schemeClr val="bg2"/>
            </a:solidFill>
          </a:ln>
        </p:spPr>
      </p:pic>
    </p:spTree>
    <p:extLst>
      <p:ext uri="{BB962C8B-B14F-4D97-AF65-F5344CB8AC3E}">
        <p14:creationId xmlns:p14="http://schemas.microsoft.com/office/powerpoint/2010/main" val="17426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04C1-7E4C-4703-8DD2-D1FE7F75956C}"/>
              </a:ext>
            </a:extLst>
          </p:cNvPr>
          <p:cNvSpPr>
            <a:spLocks noGrp="1"/>
          </p:cNvSpPr>
          <p:nvPr>
            <p:ph type="title"/>
          </p:nvPr>
        </p:nvSpPr>
        <p:spPr>
          <a:xfrm>
            <a:off x="381155" y="195486"/>
            <a:ext cx="8229600" cy="369332"/>
          </a:xfrm>
        </p:spPr>
        <p:txBody>
          <a:bodyPr/>
          <a:lstStyle/>
          <a:p>
            <a:r>
              <a:rPr lang="en-AU" sz="2400" dirty="0"/>
              <a:t>Step 6: Interpret results and write conclusion</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C339F227-0B49-D146-8A94-25FA994863C1}"/>
                  </a:ext>
                </a:extLst>
              </p:cNvPr>
              <p:cNvGraphicFramePr>
                <a:graphicFrameLocks noGrp="1"/>
              </p:cNvGraphicFramePr>
              <p:nvPr>
                <p:extLst>
                  <p:ext uri="{D42A27DB-BD31-4B8C-83A1-F6EECF244321}">
                    <p14:modId xmlns:p14="http://schemas.microsoft.com/office/powerpoint/2010/main" val="3212603946"/>
                  </p:ext>
                </p:extLst>
              </p:nvPr>
            </p:nvGraphicFramePr>
            <p:xfrm>
              <a:off x="281216" y="1472152"/>
              <a:ext cx="8581567" cy="3454400"/>
            </p:xfrm>
            <a:graphic>
              <a:graphicData uri="http://schemas.openxmlformats.org/drawingml/2006/table">
                <a:tbl>
                  <a:tblPr firstRow="1" bandRow="1">
                    <a:tableStyleId>{D7AC3CCA-C797-4891-BE02-D94E43425B78}</a:tableStyleId>
                  </a:tblPr>
                  <a:tblGrid>
                    <a:gridCol w="1050424">
                      <a:extLst>
                        <a:ext uri="{9D8B030D-6E8A-4147-A177-3AD203B41FA5}">
                          <a16:colId xmlns:a16="http://schemas.microsoft.com/office/drawing/2014/main" val="1949998564"/>
                        </a:ext>
                      </a:extLst>
                    </a:gridCol>
                    <a:gridCol w="2838008">
                      <a:extLst>
                        <a:ext uri="{9D8B030D-6E8A-4147-A177-3AD203B41FA5}">
                          <a16:colId xmlns:a16="http://schemas.microsoft.com/office/drawing/2014/main" val="3571839237"/>
                        </a:ext>
                      </a:extLst>
                    </a:gridCol>
                    <a:gridCol w="4693135">
                      <a:extLst>
                        <a:ext uri="{9D8B030D-6E8A-4147-A177-3AD203B41FA5}">
                          <a16:colId xmlns:a16="http://schemas.microsoft.com/office/drawing/2014/main" val="2124880200"/>
                        </a:ext>
                      </a:extLst>
                    </a:gridCol>
                  </a:tblGrid>
                  <a:tr h="370840">
                    <a:tc>
                      <a:txBody>
                        <a:bodyPr/>
                        <a:lstStyle/>
                        <a:p>
                          <a:r>
                            <a:rPr lang="en-US" sz="1400" dirty="0"/>
                            <a:t>Estimate</a:t>
                          </a:r>
                        </a:p>
                      </a:txBody>
                      <a:tcPr anchor="b"/>
                    </a:tc>
                    <a:tc>
                      <a:txBody>
                        <a:bodyPr/>
                        <a:lstStyle/>
                        <a:p>
                          <a:r>
                            <a:rPr lang="en-US" sz="1400" dirty="0"/>
                            <a:t>Meaning</a:t>
                          </a:r>
                        </a:p>
                      </a:txBody>
                      <a:tcPr anchor="b"/>
                    </a:tc>
                    <a:tc>
                      <a:txBody>
                        <a:bodyPr/>
                        <a:lstStyle/>
                        <a:p>
                          <a:r>
                            <a:rPr lang="en-US" sz="1400" dirty="0"/>
                            <a:t>Interpretation</a:t>
                          </a:r>
                        </a:p>
                      </a:txBody>
                      <a:tcPr anchor="b"/>
                    </a:tc>
                    <a:extLst>
                      <a:ext uri="{0D108BD9-81ED-4DB2-BD59-A6C34878D82A}">
                        <a16:rowId xmlns:a16="http://schemas.microsoft.com/office/drawing/2014/main" val="383424972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AU" sz="1400" i="1" smtClean="0">
                                        <a:latin typeface="Cambria Math" panose="02040503050406030204" pitchFamily="18" charset="0"/>
                                      </a:rPr>
                                    </m:ctrlPr>
                                  </m:sSubPr>
                                  <m:e>
                                    <m:r>
                                      <a:rPr lang="en-AU" sz="1400">
                                        <a:latin typeface="Cambria Math" panose="02040503050406030204" pitchFamily="18" charset="0"/>
                                      </a:rPr>
                                      <m:t>𝛽</m:t>
                                    </m:r>
                                  </m:e>
                                  <m:sub>
                                    <m:r>
                                      <a:rPr lang="en-AU" sz="1400">
                                        <a:latin typeface="Cambria Math" panose="02040503050406030204" pitchFamily="18" charset="0"/>
                                      </a:rPr>
                                      <m:t>0</m:t>
                                    </m:r>
                                  </m:sub>
                                </m:sSub>
                              </m:oMath>
                            </m:oMathPara>
                          </a14:m>
                          <a:endParaRPr lang="en-US" sz="1400" dirty="0"/>
                        </a:p>
                      </a:txBody>
                      <a:tcPr/>
                    </a:tc>
                    <a:tc>
                      <a:txBody>
                        <a:bodyPr/>
                        <a:lstStyle/>
                        <a:p>
                          <a:r>
                            <a:rPr lang="en-US" sz="1400" dirty="0"/>
                            <a:t>Outcome at time zero </a:t>
                          </a:r>
                        </a:p>
                      </a:txBody>
                      <a:tcPr/>
                    </a:tc>
                    <a:tc>
                      <a:txBody>
                        <a:bodyPr/>
                        <a:lstStyle/>
                        <a:p>
                          <a:r>
                            <a:rPr lang="en-US" sz="1400" dirty="0"/>
                            <a:t>**</a:t>
                          </a:r>
                          <a:r>
                            <a:rPr lang="en-US" sz="1400" i="1" dirty="0"/>
                            <a:t>Typically not meaningful</a:t>
                          </a:r>
                          <a:r>
                            <a:rPr lang="en-US" sz="1400" dirty="0"/>
                            <a:t>**</a:t>
                          </a:r>
                          <a:endParaRPr lang="en-US" sz="1400" i="1" dirty="0"/>
                        </a:p>
                      </a:txBody>
                      <a:tcPr/>
                    </a:tc>
                    <a:extLst>
                      <a:ext uri="{0D108BD9-81ED-4DB2-BD59-A6C34878D82A}">
                        <a16:rowId xmlns:a16="http://schemas.microsoft.com/office/drawing/2014/main" val="37375279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400" i="1" smtClean="0">
                                        <a:latin typeface="Cambria Math" panose="02040503050406030204" pitchFamily="18" charset="0"/>
                                      </a:rPr>
                                    </m:ctrlPr>
                                  </m:sSubPr>
                                  <m:e>
                                    <m:r>
                                      <a:rPr lang="en-AU" sz="1400">
                                        <a:latin typeface="Cambria Math" panose="02040503050406030204" pitchFamily="18" charset="0"/>
                                      </a:rPr>
                                      <m:t>𝛽</m:t>
                                    </m:r>
                                  </m:e>
                                  <m:sub>
                                    <m:r>
                                      <a:rPr lang="en-AU" sz="1400">
                                        <a:latin typeface="Cambria Math" panose="02040503050406030204" pitchFamily="18" charset="0"/>
                                      </a:rPr>
                                      <m:t>1</m:t>
                                    </m:r>
                                  </m:sub>
                                </m:sSub>
                              </m:oMath>
                            </m:oMathPara>
                          </a14:m>
                          <a:endParaRPr lang="en-US" sz="1400" dirty="0"/>
                        </a:p>
                      </a:txBody>
                      <a:tcPr/>
                    </a:tc>
                    <a:tc>
                      <a:txBody>
                        <a:bodyPr/>
                        <a:lstStyle/>
                        <a:p>
                          <a:r>
                            <a:rPr lang="en-US" sz="1400" dirty="0"/>
                            <a:t>Change in outcome for every 1 time unit increase</a:t>
                          </a:r>
                        </a:p>
                      </a:txBody>
                      <a:tcPr/>
                    </a:tc>
                    <a:tc>
                      <a:txBody>
                        <a:bodyPr/>
                        <a:lstStyle/>
                        <a:p>
                          <a:r>
                            <a:rPr lang="en-US" sz="1400" dirty="0"/>
                            <a:t>Prior to the intervention, the outcome was</a:t>
                          </a:r>
                          <a:r>
                            <a:rPr lang="en-US" sz="1400" baseline="0" dirty="0"/>
                            <a:t> (increasing/decreasing)</a:t>
                          </a:r>
                          <a:r>
                            <a:rPr lang="en-US" sz="1400" dirty="0"/>
                            <a:t> by </a:t>
                          </a:r>
                          <a14:m>
                            <m:oMath xmlns:m="http://schemas.openxmlformats.org/officeDocument/2006/math">
                              <m:sSub>
                                <m:sSubPr>
                                  <m:ctrlPr>
                                    <a:rPr lang="en-AU" sz="1400" i="1" smtClean="0">
                                      <a:latin typeface="Cambria Math" panose="02040503050406030204" pitchFamily="18" charset="0"/>
                                    </a:rPr>
                                  </m:ctrlPr>
                                </m:sSubPr>
                                <m:e>
                                  <m:r>
                                    <a:rPr lang="en-AU" sz="1400">
                                      <a:latin typeface="Cambria Math" panose="02040503050406030204" pitchFamily="18" charset="0"/>
                                    </a:rPr>
                                    <m:t>𝛽</m:t>
                                  </m:r>
                                </m:e>
                                <m:sub>
                                  <m:r>
                                    <a:rPr lang="en-AU" sz="1400">
                                      <a:latin typeface="Cambria Math" panose="02040503050406030204" pitchFamily="18" charset="0"/>
                                    </a:rPr>
                                    <m:t>1</m:t>
                                  </m:r>
                                </m:sub>
                              </m:sSub>
                            </m:oMath>
                          </a14:m>
                          <a:r>
                            <a:rPr lang="en-US" sz="1400" dirty="0"/>
                            <a:t> for each</a:t>
                          </a:r>
                          <a:r>
                            <a:rPr lang="en-US" sz="1400" baseline="0" dirty="0"/>
                            <a:t> time unit</a:t>
                          </a:r>
                          <a:endParaRPr lang="en-US" sz="1400" dirty="0"/>
                        </a:p>
                      </a:txBody>
                      <a:tcPr/>
                    </a:tc>
                    <a:extLst>
                      <a:ext uri="{0D108BD9-81ED-4DB2-BD59-A6C34878D82A}">
                        <a16:rowId xmlns:a16="http://schemas.microsoft.com/office/drawing/2014/main" val="13803229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400" i="1">
                                        <a:latin typeface="Cambria Math" panose="02040503050406030204" pitchFamily="18" charset="0"/>
                                      </a:rPr>
                                    </m:ctrlPr>
                                  </m:sSubPr>
                                  <m:e>
                                    <m:r>
                                      <a:rPr lang="en-AU" sz="1400">
                                        <a:latin typeface="Cambria Math" panose="02040503050406030204" pitchFamily="18" charset="0"/>
                                      </a:rPr>
                                      <m:t>𝛽</m:t>
                                    </m:r>
                                  </m:e>
                                  <m:sub>
                                    <m:r>
                                      <a:rPr lang="en-AU" sz="1400">
                                        <a:latin typeface="Cambria Math" panose="02040503050406030204" pitchFamily="18" charset="0"/>
                                      </a:rPr>
                                      <m:t>2</m:t>
                                    </m:r>
                                  </m:sub>
                                </m:sSub>
                              </m:oMath>
                            </m:oMathPara>
                          </a14:m>
                          <a:endParaRPr lang="en-US" sz="1400" dirty="0"/>
                        </a:p>
                      </a:txBody>
                      <a:tcPr/>
                    </a:tc>
                    <a:tc>
                      <a:txBody>
                        <a:bodyPr/>
                        <a:lstStyle/>
                        <a:p>
                          <a:r>
                            <a:rPr lang="en-US" sz="1400" dirty="0"/>
                            <a:t>Immediate, sustained shift in the time series post-intervention</a:t>
                          </a:r>
                        </a:p>
                      </a:txBody>
                      <a:tcPr/>
                    </a:tc>
                    <a:tc>
                      <a:txBody>
                        <a:bodyPr/>
                        <a:lstStyle/>
                        <a:p>
                          <a:r>
                            <a:rPr lang="en-US" sz="1400" dirty="0"/>
                            <a:t>The intervention was associated with an</a:t>
                          </a:r>
                          <a:r>
                            <a:rPr lang="en-US" sz="1400" baseline="0" dirty="0"/>
                            <a:t> immediate, sustained</a:t>
                          </a:r>
                          <a:r>
                            <a:rPr lang="en-US" sz="1400" dirty="0"/>
                            <a:t> (increase/decrease) in the outcome</a:t>
                          </a:r>
                          <a:r>
                            <a:rPr lang="en-US" sz="1400" baseline="0" dirty="0"/>
                            <a:t> </a:t>
                          </a:r>
                          <a:r>
                            <a:rPr lang="en-US" sz="1400" dirty="0"/>
                            <a:t>of </a:t>
                          </a:r>
                          <a14:m>
                            <m:oMath xmlns:m="http://schemas.openxmlformats.org/officeDocument/2006/math">
                              <m:sSub>
                                <m:sSubPr>
                                  <m:ctrlPr>
                                    <a:rPr lang="en-AU" sz="1400" i="1" smtClean="0">
                                      <a:latin typeface="Cambria Math" panose="02040503050406030204" pitchFamily="18" charset="0"/>
                                    </a:rPr>
                                  </m:ctrlPr>
                                </m:sSubPr>
                                <m:e>
                                  <m:r>
                                    <a:rPr lang="en-AU" sz="1400">
                                      <a:latin typeface="Cambria Math" panose="02040503050406030204" pitchFamily="18" charset="0"/>
                                    </a:rPr>
                                    <m:t>𝛽</m:t>
                                  </m:r>
                                </m:e>
                                <m:sub>
                                  <m:r>
                                    <a:rPr lang="en-AU" sz="1400" smtClean="0">
                                      <a:latin typeface="Cambria Math" panose="02040503050406030204" pitchFamily="18" charset="0"/>
                                    </a:rPr>
                                    <m:t>2</m:t>
                                  </m:r>
                                </m:sub>
                              </m:sSub>
                            </m:oMath>
                          </a14:m>
                          <a:endParaRPr lang="en-US" sz="1400" dirty="0"/>
                        </a:p>
                      </a:txBody>
                      <a:tcPr/>
                    </a:tc>
                    <a:extLst>
                      <a:ext uri="{0D108BD9-81ED-4DB2-BD59-A6C34878D82A}">
                        <a16:rowId xmlns:a16="http://schemas.microsoft.com/office/drawing/2014/main" val="186311500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AU" sz="1400" i="1" smtClean="0">
                                        <a:latin typeface="Cambria Math" panose="02040503050406030204" pitchFamily="18" charset="0"/>
                                      </a:rPr>
                                    </m:ctrlPr>
                                  </m:sSubPr>
                                  <m:e>
                                    <m:r>
                                      <a:rPr lang="en-AU" sz="1400">
                                        <a:latin typeface="Cambria Math" panose="02040503050406030204" pitchFamily="18" charset="0"/>
                                      </a:rPr>
                                      <m:t>𝛽</m:t>
                                    </m:r>
                                  </m:e>
                                  <m:sub>
                                    <m:r>
                                      <a:rPr lang="en-AU" sz="1400">
                                        <a:latin typeface="Cambria Math" panose="02040503050406030204" pitchFamily="18" charset="0"/>
                                      </a:rPr>
                                      <m:t>3</m:t>
                                    </m:r>
                                  </m:sub>
                                </m:sSub>
                              </m:oMath>
                            </m:oMathPara>
                          </a14:m>
                          <a:endParaRPr lang="en-US" sz="1400" dirty="0"/>
                        </a:p>
                      </a:txBody>
                      <a:tcPr/>
                    </a:tc>
                    <a:tc>
                      <a:txBody>
                        <a:bodyPr/>
                        <a:lstStyle/>
                        <a:p>
                          <a:r>
                            <a:rPr lang="en-US" sz="1400" dirty="0"/>
                            <a:t>Change in pre-intervention slope </a:t>
                          </a:r>
                        </a:p>
                      </a:txBody>
                      <a:tcPr/>
                    </a:tc>
                    <a:tc>
                      <a:txBody>
                        <a:bodyPr/>
                        <a:lstStyle/>
                        <a:p>
                          <a:r>
                            <a:rPr lang="en-US" sz="1400" dirty="0"/>
                            <a:t>The intervention was associated with an (increase/decrease) in the pre-intervention slope by </a:t>
                          </a:r>
                          <a14:m>
                            <m:oMath xmlns:m="http://schemas.openxmlformats.org/officeDocument/2006/math">
                              <m:sSub>
                                <m:sSubPr>
                                  <m:ctrlPr>
                                    <a:rPr lang="en-AU" sz="1400" i="1" smtClean="0">
                                      <a:latin typeface="Cambria Math" panose="02040503050406030204" pitchFamily="18" charset="0"/>
                                    </a:rPr>
                                  </m:ctrlPr>
                                </m:sSubPr>
                                <m:e>
                                  <m:r>
                                    <a:rPr lang="en-AU" sz="1400">
                                      <a:latin typeface="Cambria Math" panose="02040503050406030204" pitchFamily="18" charset="0"/>
                                    </a:rPr>
                                    <m:t>𝛽</m:t>
                                  </m:r>
                                </m:e>
                                <m:sub>
                                  <m:r>
                                    <a:rPr lang="en-AU" sz="1400" smtClean="0">
                                      <a:latin typeface="Cambria Math" panose="02040503050406030204" pitchFamily="18" charset="0"/>
                                    </a:rPr>
                                    <m:t>3</m:t>
                                  </m:r>
                                </m:sub>
                              </m:sSub>
                            </m:oMath>
                          </a14:m>
                          <a:r>
                            <a:rPr lang="en-US" sz="1400" dirty="0"/>
                            <a:t>; the new slope is </a:t>
                          </a:r>
                          <a14:m>
                            <m:oMath xmlns:m="http://schemas.openxmlformats.org/officeDocument/2006/math">
                              <m:sSub>
                                <m:sSubPr>
                                  <m:ctrlPr>
                                    <a:rPr lang="en-AU" sz="1400" i="1" smtClean="0">
                                      <a:latin typeface="Cambria Math" panose="02040503050406030204" pitchFamily="18" charset="0"/>
                                    </a:rPr>
                                  </m:ctrlPr>
                                </m:sSubPr>
                                <m:e>
                                  <m:r>
                                    <a:rPr lang="en-AU" sz="1400">
                                      <a:latin typeface="Cambria Math" panose="02040503050406030204" pitchFamily="18" charset="0"/>
                                    </a:rPr>
                                    <m:t>𝛽</m:t>
                                  </m:r>
                                </m:e>
                                <m:sub>
                                  <m:r>
                                    <a:rPr lang="en-AU" sz="1400" smtClean="0">
                                      <a:latin typeface="Cambria Math" panose="02040503050406030204" pitchFamily="18" charset="0"/>
                                    </a:rPr>
                                    <m:t>1</m:t>
                                  </m:r>
                                </m:sub>
                              </m:sSub>
                              <m:r>
                                <a:rPr lang="en-AU" sz="1400" smtClean="0">
                                  <a:latin typeface="Cambria Math" panose="02040503050406030204" pitchFamily="18" charset="0"/>
                                </a:rPr>
                                <m:t>+</m:t>
                              </m:r>
                              <m:sSub>
                                <m:sSubPr>
                                  <m:ctrlPr>
                                    <a:rPr lang="en-AU" sz="1400" i="1" smtClean="0">
                                      <a:latin typeface="Cambria Math" panose="02040503050406030204" pitchFamily="18" charset="0"/>
                                    </a:rPr>
                                  </m:ctrlPr>
                                </m:sSubPr>
                                <m:e>
                                  <m:r>
                                    <a:rPr lang="en-AU" sz="1400">
                                      <a:latin typeface="Cambria Math" panose="02040503050406030204" pitchFamily="18" charset="0"/>
                                    </a:rPr>
                                    <m:t>𝛽</m:t>
                                  </m:r>
                                </m:e>
                                <m:sub>
                                  <m:r>
                                    <a:rPr lang="en-AU" sz="1400" smtClean="0">
                                      <a:latin typeface="Cambria Math" panose="02040503050406030204" pitchFamily="18" charset="0"/>
                                    </a:rPr>
                                    <m:t>3</m:t>
                                  </m:r>
                                </m:sub>
                              </m:sSub>
                            </m:oMath>
                          </a14:m>
                          <a:endParaRPr lang="en-US" sz="1400" dirty="0"/>
                        </a:p>
                      </a:txBody>
                      <a:tcPr/>
                    </a:tc>
                    <a:extLst>
                      <a:ext uri="{0D108BD9-81ED-4DB2-BD59-A6C34878D82A}">
                        <a16:rowId xmlns:a16="http://schemas.microsoft.com/office/drawing/2014/main" val="193230130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AU" sz="1400" i="1" smtClean="0">
                                        <a:latin typeface="Cambria Math" panose="02040503050406030204" pitchFamily="18" charset="0"/>
                                      </a:rPr>
                                    </m:ctrlPr>
                                  </m:sSubPr>
                                  <m:e>
                                    <m:r>
                                      <a:rPr lang="en-AU" sz="1400">
                                        <a:latin typeface="Cambria Math" panose="02040503050406030204" pitchFamily="18" charset="0"/>
                                      </a:rPr>
                                      <m:t>𝛽</m:t>
                                    </m:r>
                                  </m:e>
                                  <m:sub>
                                    <m:r>
                                      <a:rPr lang="en-AU" sz="1400" smtClean="0">
                                        <a:latin typeface="Cambria Math" panose="02040503050406030204" pitchFamily="18" charset="0"/>
                                      </a:rPr>
                                      <m:t>4</m:t>
                                    </m:r>
                                  </m:sub>
                                </m:sSub>
                                <m:r>
                                  <a:rPr lang="en-AU" sz="1400" smtClean="0">
                                    <a:latin typeface="Cambria Math" panose="02040503050406030204" pitchFamily="18" charset="0"/>
                                  </a:rPr>
                                  <m:t>−</m:t>
                                </m:r>
                                <m:sSub>
                                  <m:sSubPr>
                                    <m:ctrlPr>
                                      <a:rPr lang="en-AU" sz="1400" i="1" smtClean="0">
                                        <a:latin typeface="Cambria Math" panose="02040503050406030204" pitchFamily="18" charset="0"/>
                                      </a:rPr>
                                    </m:ctrlPr>
                                  </m:sSubPr>
                                  <m:e>
                                    <m:r>
                                      <a:rPr lang="en-AU" sz="1400">
                                        <a:latin typeface="Cambria Math" panose="02040503050406030204" pitchFamily="18" charset="0"/>
                                      </a:rPr>
                                      <m:t>𝛽</m:t>
                                    </m:r>
                                  </m:e>
                                  <m:sub>
                                    <m:r>
                                      <a:rPr lang="en-AU" sz="1400" smtClean="0">
                                        <a:latin typeface="Cambria Math" panose="02040503050406030204" pitchFamily="18" charset="0"/>
                                      </a:rPr>
                                      <m:t>14</m:t>
                                    </m:r>
                                  </m:sub>
                                </m:sSub>
                              </m:oMath>
                            </m:oMathPara>
                          </a14:m>
                          <a:endParaRPr lang="en-US" sz="1400" dirty="0"/>
                        </a:p>
                      </a:txBody>
                      <a:tcPr/>
                    </a:tc>
                    <a:tc>
                      <a:txBody>
                        <a:bodyPr/>
                        <a:lstStyle/>
                        <a:p>
                          <a:r>
                            <a:rPr lang="en-US" sz="1400" dirty="0"/>
                            <a:t>Relative value of outcome compared with reference seasonal unit (in previous example December)</a:t>
                          </a:r>
                        </a:p>
                      </a:txBody>
                      <a:tcPr/>
                    </a:tc>
                    <a:tc>
                      <a:txBody>
                        <a:bodyPr/>
                        <a:lstStyle/>
                        <a:p>
                          <a:r>
                            <a:rPr lang="en-US" sz="1400" dirty="0"/>
                            <a:t>The outcome was </a:t>
                          </a:r>
                          <a14:m>
                            <m:oMath xmlns:m="http://schemas.openxmlformats.org/officeDocument/2006/math">
                              <m:sSub>
                                <m:sSubPr>
                                  <m:ctrlPr>
                                    <a:rPr lang="en-AU" sz="1400" i="1" smtClean="0">
                                      <a:latin typeface="Cambria Math" panose="02040503050406030204" pitchFamily="18" charset="0"/>
                                    </a:rPr>
                                  </m:ctrlPr>
                                </m:sSubPr>
                                <m:e>
                                  <m:r>
                                    <a:rPr lang="en-AU" sz="1400">
                                      <a:latin typeface="Cambria Math" panose="02040503050406030204" pitchFamily="18" charset="0"/>
                                    </a:rPr>
                                    <m:t>𝛽</m:t>
                                  </m:r>
                                </m:e>
                                <m:sub>
                                  <m:r>
                                    <a:rPr lang="en-AU" sz="1400" smtClean="0">
                                      <a:latin typeface="Cambria Math" panose="02040503050406030204" pitchFamily="18" charset="0"/>
                                    </a:rPr>
                                    <m:t>4</m:t>
                                  </m:r>
                                </m:sub>
                              </m:sSub>
                            </m:oMath>
                          </a14:m>
                          <a:r>
                            <a:rPr lang="en-US" sz="1400" dirty="0"/>
                            <a:t> (higher/lower) in a given month compared with the</a:t>
                          </a:r>
                          <a:r>
                            <a:rPr lang="en-US" sz="1400" baseline="0" dirty="0"/>
                            <a:t> reference month</a:t>
                          </a:r>
                          <a:endParaRPr lang="en-US" sz="1400" dirty="0"/>
                        </a:p>
                        <a:p>
                          <a:r>
                            <a:rPr lang="en-US" sz="1400" dirty="0"/>
                            <a:t>**</a:t>
                          </a:r>
                          <a:r>
                            <a:rPr lang="en-US" sz="1400" i="1" dirty="0"/>
                            <a:t>Typically not necessary to interpret unless it is of particular interest</a:t>
                          </a:r>
                          <a:r>
                            <a:rPr lang="en-US" sz="1400" dirty="0"/>
                            <a:t>**</a:t>
                          </a:r>
                          <a:endParaRPr lang="en-US" sz="1400" i="1" dirty="0"/>
                        </a:p>
                      </a:txBody>
                      <a:tcPr/>
                    </a:tc>
                    <a:extLst>
                      <a:ext uri="{0D108BD9-81ED-4DB2-BD59-A6C34878D82A}">
                        <a16:rowId xmlns:a16="http://schemas.microsoft.com/office/drawing/2014/main" val="3604598883"/>
                      </a:ext>
                    </a:extLst>
                  </a:tr>
                </a:tbl>
              </a:graphicData>
            </a:graphic>
          </p:graphicFrame>
        </mc:Choice>
        <mc:Fallback xmlns="">
          <p:graphicFrame>
            <p:nvGraphicFramePr>
              <p:cNvPr id="4" name="Table 4">
                <a:extLst>
                  <a:ext uri="{FF2B5EF4-FFF2-40B4-BE49-F238E27FC236}">
                    <a16:creationId xmlns:a16="http://schemas.microsoft.com/office/drawing/2014/main" id="{C339F227-0B49-D146-8A94-25FA994863C1}"/>
                  </a:ext>
                </a:extLst>
              </p:cNvPr>
              <p:cNvGraphicFramePr>
                <a:graphicFrameLocks noGrp="1"/>
              </p:cNvGraphicFramePr>
              <p:nvPr>
                <p:extLst>
                  <p:ext uri="{D42A27DB-BD31-4B8C-83A1-F6EECF244321}">
                    <p14:modId xmlns:p14="http://schemas.microsoft.com/office/powerpoint/2010/main" val="3212603946"/>
                  </p:ext>
                </p:extLst>
              </p:nvPr>
            </p:nvGraphicFramePr>
            <p:xfrm>
              <a:off x="281216" y="1472152"/>
              <a:ext cx="8581567" cy="3454400"/>
            </p:xfrm>
            <a:graphic>
              <a:graphicData uri="http://schemas.openxmlformats.org/drawingml/2006/table">
                <a:tbl>
                  <a:tblPr firstRow="1" bandRow="1">
                    <a:tableStyleId>{D7AC3CCA-C797-4891-BE02-D94E43425B78}</a:tableStyleId>
                  </a:tblPr>
                  <a:tblGrid>
                    <a:gridCol w="1050424">
                      <a:extLst>
                        <a:ext uri="{9D8B030D-6E8A-4147-A177-3AD203B41FA5}">
                          <a16:colId xmlns:a16="http://schemas.microsoft.com/office/drawing/2014/main" val="1949998564"/>
                        </a:ext>
                      </a:extLst>
                    </a:gridCol>
                    <a:gridCol w="2838008">
                      <a:extLst>
                        <a:ext uri="{9D8B030D-6E8A-4147-A177-3AD203B41FA5}">
                          <a16:colId xmlns:a16="http://schemas.microsoft.com/office/drawing/2014/main" val="3571839237"/>
                        </a:ext>
                      </a:extLst>
                    </a:gridCol>
                    <a:gridCol w="4693135">
                      <a:extLst>
                        <a:ext uri="{9D8B030D-6E8A-4147-A177-3AD203B41FA5}">
                          <a16:colId xmlns:a16="http://schemas.microsoft.com/office/drawing/2014/main" val="2124880200"/>
                        </a:ext>
                      </a:extLst>
                    </a:gridCol>
                  </a:tblGrid>
                  <a:tr h="370840">
                    <a:tc>
                      <a:txBody>
                        <a:bodyPr/>
                        <a:lstStyle/>
                        <a:p>
                          <a:r>
                            <a:rPr lang="en-US" sz="1400" dirty="0"/>
                            <a:t>Estimate</a:t>
                          </a:r>
                        </a:p>
                      </a:txBody>
                      <a:tcPr anchor="b"/>
                    </a:tc>
                    <a:tc>
                      <a:txBody>
                        <a:bodyPr/>
                        <a:lstStyle/>
                        <a:p>
                          <a:r>
                            <a:rPr lang="en-US" sz="1400" dirty="0"/>
                            <a:t>Meaning</a:t>
                          </a:r>
                        </a:p>
                      </a:txBody>
                      <a:tcPr anchor="b"/>
                    </a:tc>
                    <a:tc>
                      <a:txBody>
                        <a:bodyPr/>
                        <a:lstStyle/>
                        <a:p>
                          <a:r>
                            <a:rPr lang="en-US" sz="1400" dirty="0"/>
                            <a:t>Interpretation</a:t>
                          </a:r>
                        </a:p>
                      </a:txBody>
                      <a:tcPr anchor="b"/>
                    </a:tc>
                    <a:extLst>
                      <a:ext uri="{0D108BD9-81ED-4DB2-BD59-A6C34878D82A}">
                        <a16:rowId xmlns:a16="http://schemas.microsoft.com/office/drawing/2014/main" val="3834249720"/>
                      </a:ext>
                    </a:extLst>
                  </a:tr>
                  <a:tr h="370840">
                    <a:tc>
                      <a:txBody>
                        <a:bodyPr/>
                        <a:lstStyle/>
                        <a:p>
                          <a:endParaRPr lang="en-US"/>
                        </a:p>
                      </a:txBody>
                      <a:tcPr>
                        <a:blipFill>
                          <a:blip r:embed="rId2"/>
                          <a:stretch>
                            <a:fillRect l="-581" t="-101639" r="-719767" b="-747541"/>
                          </a:stretch>
                        </a:blipFill>
                      </a:tcPr>
                    </a:tc>
                    <a:tc>
                      <a:txBody>
                        <a:bodyPr/>
                        <a:lstStyle/>
                        <a:p>
                          <a:r>
                            <a:rPr lang="en-US" sz="1400" dirty="0"/>
                            <a:t>Outcome at time zero </a:t>
                          </a:r>
                        </a:p>
                      </a:txBody>
                      <a:tcPr/>
                    </a:tc>
                    <a:tc>
                      <a:txBody>
                        <a:bodyPr/>
                        <a:lstStyle/>
                        <a:p>
                          <a:r>
                            <a:rPr lang="en-US" sz="1400" dirty="0"/>
                            <a:t>**</a:t>
                          </a:r>
                          <a:r>
                            <a:rPr lang="en-US" sz="1400" i="1" dirty="0"/>
                            <a:t>Typically not meaningful</a:t>
                          </a:r>
                          <a:r>
                            <a:rPr lang="en-US" sz="1400" dirty="0"/>
                            <a:t>**</a:t>
                          </a:r>
                          <a:endParaRPr lang="en-US" sz="1400" i="1" dirty="0"/>
                        </a:p>
                      </a:txBody>
                      <a:tcPr/>
                    </a:tc>
                    <a:extLst>
                      <a:ext uri="{0D108BD9-81ED-4DB2-BD59-A6C34878D82A}">
                        <a16:rowId xmlns:a16="http://schemas.microsoft.com/office/drawing/2014/main" val="3737527944"/>
                      </a:ext>
                    </a:extLst>
                  </a:tr>
                  <a:tr h="518160">
                    <a:tc>
                      <a:txBody>
                        <a:bodyPr/>
                        <a:lstStyle/>
                        <a:p>
                          <a:endParaRPr lang="en-US"/>
                        </a:p>
                      </a:txBody>
                      <a:tcPr>
                        <a:blipFill>
                          <a:blip r:embed="rId2"/>
                          <a:stretch>
                            <a:fillRect l="-581" t="-144706" r="-719767" b="-436471"/>
                          </a:stretch>
                        </a:blipFill>
                      </a:tcPr>
                    </a:tc>
                    <a:tc>
                      <a:txBody>
                        <a:bodyPr/>
                        <a:lstStyle/>
                        <a:p>
                          <a:r>
                            <a:rPr lang="en-US" sz="1400" dirty="0"/>
                            <a:t>Change in outcome for every 1 time unit increase</a:t>
                          </a:r>
                        </a:p>
                      </a:txBody>
                      <a:tcPr/>
                    </a:tc>
                    <a:tc>
                      <a:txBody>
                        <a:bodyPr/>
                        <a:lstStyle/>
                        <a:p>
                          <a:endParaRPr lang="en-US"/>
                        </a:p>
                      </a:txBody>
                      <a:tcPr>
                        <a:blipFill>
                          <a:blip r:embed="rId2"/>
                          <a:stretch>
                            <a:fillRect l="-82987" t="-144706" r="-260" b="-436471"/>
                          </a:stretch>
                        </a:blipFill>
                      </a:tcPr>
                    </a:tc>
                    <a:extLst>
                      <a:ext uri="{0D108BD9-81ED-4DB2-BD59-A6C34878D82A}">
                        <a16:rowId xmlns:a16="http://schemas.microsoft.com/office/drawing/2014/main" val="1380322909"/>
                      </a:ext>
                    </a:extLst>
                  </a:tr>
                  <a:tr h="518160">
                    <a:tc>
                      <a:txBody>
                        <a:bodyPr/>
                        <a:lstStyle/>
                        <a:p>
                          <a:endParaRPr lang="en-US"/>
                        </a:p>
                      </a:txBody>
                      <a:tcPr>
                        <a:blipFill>
                          <a:blip r:embed="rId2"/>
                          <a:stretch>
                            <a:fillRect l="-581" t="-244706" r="-719767" b="-336471"/>
                          </a:stretch>
                        </a:blipFill>
                      </a:tcPr>
                    </a:tc>
                    <a:tc>
                      <a:txBody>
                        <a:bodyPr/>
                        <a:lstStyle/>
                        <a:p>
                          <a:r>
                            <a:rPr lang="en-US" sz="1400" dirty="0"/>
                            <a:t>Immediate, sustained shift in the time series post-intervention</a:t>
                          </a:r>
                        </a:p>
                      </a:txBody>
                      <a:tcPr/>
                    </a:tc>
                    <a:tc>
                      <a:txBody>
                        <a:bodyPr/>
                        <a:lstStyle/>
                        <a:p>
                          <a:endParaRPr lang="en-US"/>
                        </a:p>
                      </a:txBody>
                      <a:tcPr>
                        <a:blipFill>
                          <a:blip r:embed="rId2"/>
                          <a:stretch>
                            <a:fillRect l="-82987" t="-244706" r="-260" b="-336471"/>
                          </a:stretch>
                        </a:blipFill>
                      </a:tcPr>
                    </a:tc>
                    <a:extLst>
                      <a:ext uri="{0D108BD9-81ED-4DB2-BD59-A6C34878D82A}">
                        <a16:rowId xmlns:a16="http://schemas.microsoft.com/office/drawing/2014/main" val="1863115008"/>
                      </a:ext>
                    </a:extLst>
                  </a:tr>
                  <a:tr h="731520">
                    <a:tc>
                      <a:txBody>
                        <a:bodyPr/>
                        <a:lstStyle/>
                        <a:p>
                          <a:endParaRPr lang="en-US"/>
                        </a:p>
                      </a:txBody>
                      <a:tcPr>
                        <a:blipFill>
                          <a:blip r:embed="rId2"/>
                          <a:stretch>
                            <a:fillRect l="-581" t="-242149" r="-719767" b="-136364"/>
                          </a:stretch>
                        </a:blipFill>
                      </a:tcPr>
                    </a:tc>
                    <a:tc>
                      <a:txBody>
                        <a:bodyPr/>
                        <a:lstStyle/>
                        <a:p>
                          <a:r>
                            <a:rPr lang="en-US" sz="1400" dirty="0"/>
                            <a:t>Change in pre-intervention slope </a:t>
                          </a:r>
                        </a:p>
                      </a:txBody>
                      <a:tcPr/>
                    </a:tc>
                    <a:tc>
                      <a:txBody>
                        <a:bodyPr/>
                        <a:lstStyle/>
                        <a:p>
                          <a:endParaRPr lang="en-US"/>
                        </a:p>
                      </a:txBody>
                      <a:tcPr>
                        <a:blipFill>
                          <a:blip r:embed="rId2"/>
                          <a:stretch>
                            <a:fillRect l="-82987" t="-242149" r="-260" b="-136364"/>
                          </a:stretch>
                        </a:blipFill>
                      </a:tcPr>
                    </a:tc>
                    <a:extLst>
                      <a:ext uri="{0D108BD9-81ED-4DB2-BD59-A6C34878D82A}">
                        <a16:rowId xmlns:a16="http://schemas.microsoft.com/office/drawing/2014/main" val="1932301307"/>
                      </a:ext>
                    </a:extLst>
                  </a:tr>
                  <a:tr h="944880">
                    <a:tc>
                      <a:txBody>
                        <a:bodyPr/>
                        <a:lstStyle/>
                        <a:p>
                          <a:endParaRPr lang="en-US"/>
                        </a:p>
                      </a:txBody>
                      <a:tcPr>
                        <a:blipFill>
                          <a:blip r:embed="rId2"/>
                          <a:stretch>
                            <a:fillRect l="-581" t="-267097" r="-719767" b="-6452"/>
                          </a:stretch>
                        </a:blipFill>
                      </a:tcPr>
                    </a:tc>
                    <a:tc>
                      <a:txBody>
                        <a:bodyPr/>
                        <a:lstStyle/>
                        <a:p>
                          <a:r>
                            <a:rPr lang="en-US" sz="1400" dirty="0"/>
                            <a:t>Relative value of outcome compared with reference seasonal unit (in previous example December)</a:t>
                          </a:r>
                        </a:p>
                      </a:txBody>
                      <a:tcPr/>
                    </a:tc>
                    <a:tc>
                      <a:txBody>
                        <a:bodyPr/>
                        <a:lstStyle/>
                        <a:p>
                          <a:endParaRPr lang="en-US"/>
                        </a:p>
                      </a:txBody>
                      <a:tcPr>
                        <a:blipFill>
                          <a:blip r:embed="rId2"/>
                          <a:stretch>
                            <a:fillRect l="-82987" t="-267097" r="-260" b="-6452"/>
                          </a:stretch>
                        </a:blipFill>
                      </a:tcPr>
                    </a:tc>
                    <a:extLst>
                      <a:ext uri="{0D108BD9-81ED-4DB2-BD59-A6C34878D82A}">
                        <a16:rowId xmlns:a16="http://schemas.microsoft.com/office/drawing/2014/main" val="3604598883"/>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DA546E-0064-499A-B9EE-74D7390E8E1B}"/>
                  </a:ext>
                </a:extLst>
              </p:cNvPr>
              <p:cNvSpPr txBox="1"/>
              <p:nvPr/>
            </p:nvSpPr>
            <p:spPr>
              <a:xfrm>
                <a:off x="179512" y="626373"/>
                <a:ext cx="8683271" cy="7287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1400" i="1" smtClean="0">
                              <a:latin typeface="Cambria Math" panose="02040503050406030204" pitchFamily="18" charset="0"/>
                            </a:rPr>
                          </m:ctrlPr>
                        </m:sSubPr>
                        <m:e>
                          <m:r>
                            <a:rPr lang="en-AU" sz="1400" i="1">
                              <a:latin typeface="Cambria Math" panose="02040503050406030204" pitchFamily="18" charset="0"/>
                            </a:rPr>
                            <m:t>𝑌</m:t>
                          </m:r>
                        </m:e>
                        <m:sub>
                          <m:r>
                            <a:rPr lang="en-AU" sz="1400" i="1">
                              <a:latin typeface="Cambria Math" panose="02040503050406030204" pitchFamily="18" charset="0"/>
                            </a:rPr>
                            <m:t>𝑡</m:t>
                          </m:r>
                        </m:sub>
                      </m:sSub>
                      <m:r>
                        <a:rPr lang="en-AU" sz="1400" i="1">
                          <a:latin typeface="Cambria Math" panose="02040503050406030204" pitchFamily="18" charset="0"/>
                        </a:rPr>
                        <m:t>=</m:t>
                      </m:r>
                      <m:sSub>
                        <m:sSubPr>
                          <m:ctrlPr>
                            <a:rPr lang="en-AU" sz="1400" i="1">
                              <a:latin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rPr>
                            <m:t>0</m:t>
                          </m:r>
                        </m:sub>
                      </m:sSub>
                      <m:r>
                        <a:rPr lang="en-AU" sz="1400" i="1">
                          <a:latin typeface="Cambria Math" panose="02040503050406030204" pitchFamily="18" charset="0"/>
                        </a:rPr>
                        <m:t>+</m:t>
                      </m:r>
                      <m:sSub>
                        <m:sSubPr>
                          <m:ctrlPr>
                            <a:rPr lang="en-AU" sz="1400" i="1">
                              <a:latin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rPr>
                            <m:t>1</m:t>
                          </m:r>
                        </m:sub>
                      </m:sSub>
                      <m:r>
                        <a:rPr lang="en-AU" sz="1400" i="1">
                          <a:latin typeface="Cambria Math" panose="02040503050406030204" pitchFamily="18" charset="0"/>
                          <a:ea typeface="Cambria Math" panose="02040503050406030204" pitchFamily="18" charset="0"/>
                        </a:rPr>
                        <m:t>×</m:t>
                      </m:r>
                      <m:r>
                        <a:rPr lang="en-AU" sz="1400" i="1">
                          <a:latin typeface="Cambria Math" panose="02040503050406030204" pitchFamily="18" charset="0"/>
                          <a:ea typeface="Cambria Math" panose="02040503050406030204" pitchFamily="18" charset="0"/>
                        </a:rPr>
                        <m:t>𝑡𝑖𝑚𝑒</m:t>
                      </m:r>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2</m:t>
                          </m:r>
                        </m:sub>
                      </m:sSub>
                      <m:r>
                        <a:rPr lang="en-AU"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𝑖𝑛𝑡𝑒𝑟𝑣𝑒𝑛𝑡𝑖𝑜𝑛</m:t>
                      </m:r>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3</m:t>
                          </m:r>
                        </m:sub>
                      </m:sSub>
                      <m:r>
                        <a:rPr lang="en-AU"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𝑡𝑖𝑚𝑒</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𝑠𝑖𝑛𝑐𝑒</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𝑖𝑛𝑡𝑒𝑟𝑣𝑒𝑛𝑡𝑖𝑜𝑛</m:t>
                      </m:r>
                      <m:r>
                        <a:rPr lang="en-AU" sz="1400" i="1">
                          <a:latin typeface="Cambria Math" panose="02040503050406030204" pitchFamily="18" charset="0"/>
                          <a:ea typeface="Cambria Math" panose="02040503050406030204" pitchFamily="18" charset="0"/>
                        </a:rPr>
                        <m:t>+ </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4</m:t>
                          </m:r>
                        </m:sub>
                      </m:sSub>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𝐽𝑎𝑛</m:t>
                          </m:r>
                        </m:e>
                        <m:sub>
                          <m:r>
                            <a:rPr lang="en-AU" sz="1400" i="1">
                              <a:latin typeface="Cambria Math" panose="02040503050406030204" pitchFamily="18" charset="0"/>
                              <a:ea typeface="Cambria Math" panose="02040503050406030204" pitchFamily="18" charset="0"/>
                            </a:rPr>
                            <m:t>𝑡</m:t>
                          </m:r>
                        </m:sub>
                      </m:sSub>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5</m:t>
                          </m:r>
                        </m:sub>
                      </m:sSub>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𝐹𝑒𝑏</m:t>
                          </m:r>
                        </m:e>
                        <m:sub>
                          <m:r>
                            <a:rPr lang="en-AU" sz="1400" i="1">
                              <a:latin typeface="Cambria Math" panose="02040503050406030204" pitchFamily="18" charset="0"/>
                              <a:ea typeface="Cambria Math" panose="02040503050406030204" pitchFamily="18" charset="0"/>
                            </a:rPr>
                            <m:t>𝑡</m:t>
                          </m:r>
                        </m:sub>
                      </m:sSub>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6</m:t>
                          </m:r>
                        </m:sub>
                      </m:sSub>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𝑀𝑎𝑟</m:t>
                          </m:r>
                        </m:e>
                        <m:sub>
                          <m:r>
                            <a:rPr lang="en-AU" sz="1400" i="1">
                              <a:latin typeface="Cambria Math" panose="02040503050406030204" pitchFamily="18" charset="0"/>
                              <a:ea typeface="Cambria Math" panose="02040503050406030204" pitchFamily="18" charset="0"/>
                            </a:rPr>
                            <m:t>𝑡</m:t>
                          </m:r>
                        </m:sub>
                      </m:sSub>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7</m:t>
                          </m:r>
                        </m:sub>
                      </m:sSub>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𝐴𝑝𝑟</m:t>
                          </m:r>
                        </m:e>
                        <m:sub>
                          <m:r>
                            <a:rPr lang="en-AU" sz="1400" i="1">
                              <a:latin typeface="Cambria Math" panose="02040503050406030204" pitchFamily="18" charset="0"/>
                              <a:ea typeface="Cambria Math" panose="02040503050406030204" pitchFamily="18" charset="0"/>
                            </a:rPr>
                            <m:t>𝑡</m:t>
                          </m:r>
                        </m:sub>
                      </m:sSub>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8</m:t>
                          </m:r>
                        </m:sub>
                      </m:sSub>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𝑀𝑎𝑦</m:t>
                          </m:r>
                        </m:e>
                        <m:sub>
                          <m:r>
                            <a:rPr lang="en-AU" sz="1400" i="1">
                              <a:latin typeface="Cambria Math" panose="02040503050406030204" pitchFamily="18" charset="0"/>
                              <a:ea typeface="Cambria Math" panose="02040503050406030204" pitchFamily="18" charset="0"/>
                            </a:rPr>
                            <m:t>𝑡</m:t>
                          </m:r>
                        </m:sub>
                      </m:sSub>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9</m:t>
                          </m:r>
                        </m:sub>
                      </m:sSub>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𝐽𝑢𝑛</m:t>
                          </m:r>
                        </m:e>
                        <m:sub>
                          <m:r>
                            <a:rPr lang="en-AU" sz="1400" i="1">
                              <a:latin typeface="Cambria Math" panose="02040503050406030204" pitchFamily="18" charset="0"/>
                              <a:ea typeface="Cambria Math" panose="02040503050406030204" pitchFamily="18" charset="0"/>
                            </a:rPr>
                            <m:t>𝑡</m:t>
                          </m:r>
                        </m:sub>
                      </m:sSub>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10</m:t>
                          </m:r>
                        </m:sub>
                      </m:sSub>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𝐽𝑢𝑙</m:t>
                          </m:r>
                        </m:e>
                        <m:sub>
                          <m:r>
                            <a:rPr lang="en-AU" sz="1400" i="1">
                              <a:latin typeface="Cambria Math" panose="02040503050406030204" pitchFamily="18" charset="0"/>
                              <a:ea typeface="Cambria Math" panose="02040503050406030204" pitchFamily="18" charset="0"/>
                            </a:rPr>
                            <m:t>𝑡</m:t>
                          </m:r>
                        </m:sub>
                      </m:sSub>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11</m:t>
                          </m:r>
                        </m:sub>
                      </m:sSub>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𝐴𝑢𝑔</m:t>
                          </m:r>
                        </m:e>
                        <m:sub>
                          <m:r>
                            <a:rPr lang="en-AU" sz="1400" i="1">
                              <a:latin typeface="Cambria Math" panose="02040503050406030204" pitchFamily="18" charset="0"/>
                              <a:ea typeface="Cambria Math" panose="02040503050406030204" pitchFamily="18" charset="0"/>
                            </a:rPr>
                            <m:t>𝑡</m:t>
                          </m:r>
                        </m:sub>
                      </m:sSub>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12</m:t>
                          </m:r>
                        </m:sub>
                      </m:sSub>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𝑆𝑒𝑝</m:t>
                          </m:r>
                        </m:e>
                        <m:sub>
                          <m:r>
                            <a:rPr lang="en-AU" sz="1400" i="1">
                              <a:latin typeface="Cambria Math" panose="02040503050406030204" pitchFamily="18" charset="0"/>
                              <a:ea typeface="Cambria Math" panose="02040503050406030204" pitchFamily="18" charset="0"/>
                            </a:rPr>
                            <m:t>𝑡</m:t>
                          </m:r>
                        </m:sub>
                      </m:sSub>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13</m:t>
                              </m:r>
                            </m:sub>
                          </m:sSub>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𝑂𝑐𝑡</m:t>
                              </m:r>
                            </m:e>
                            <m:sub>
                              <m:r>
                                <a:rPr lang="en-AU" sz="1400" i="1">
                                  <a:latin typeface="Cambria Math" panose="02040503050406030204" pitchFamily="18" charset="0"/>
                                  <a:ea typeface="Cambria Math" panose="02040503050406030204" pitchFamily="18" charset="0"/>
                                </a:rPr>
                                <m:t>𝑡</m:t>
                              </m:r>
                            </m:sub>
                          </m:sSub>
                          <m:r>
                            <a:rPr lang="en-AU" sz="1400" i="1">
                              <a:latin typeface="Cambria Math" panose="02040503050406030204" pitchFamily="18" charset="0"/>
                              <a:ea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𝛽</m:t>
                              </m:r>
                            </m:e>
                            <m:sub>
                              <m:r>
                                <a:rPr lang="en-AU" sz="1400" i="1">
                                  <a:latin typeface="Cambria Math" panose="02040503050406030204" pitchFamily="18" charset="0"/>
                                  <a:ea typeface="Cambria Math" panose="02040503050406030204" pitchFamily="18" charset="0"/>
                                </a:rPr>
                                <m:t>14</m:t>
                              </m:r>
                            </m:sub>
                          </m:sSub>
                          <m:sSub>
                            <m:sSubPr>
                              <m:ctrlPr>
                                <a:rPr lang="en-AU" sz="1400" i="1">
                                  <a:latin typeface="Cambria Math" panose="02040503050406030204" pitchFamily="18" charset="0"/>
                                  <a:ea typeface="Cambria Math" panose="02040503050406030204" pitchFamily="18" charset="0"/>
                                </a:rPr>
                              </m:ctrlPr>
                            </m:sSubPr>
                            <m:e>
                              <m:r>
                                <a:rPr lang="en-AU" sz="1400" i="1">
                                  <a:latin typeface="Cambria Math" panose="02040503050406030204" pitchFamily="18" charset="0"/>
                                  <a:ea typeface="Cambria Math" panose="02040503050406030204" pitchFamily="18" charset="0"/>
                                </a:rPr>
                                <m:t>𝑁𝑜𝑣</m:t>
                              </m:r>
                            </m:e>
                            <m:sub>
                              <m:r>
                                <a:rPr lang="en-AU" sz="1400" i="1">
                                  <a:latin typeface="Cambria Math" panose="02040503050406030204" pitchFamily="18" charset="0"/>
                                  <a:ea typeface="Cambria Math" panose="02040503050406030204" pitchFamily="18" charset="0"/>
                                </a:rPr>
                                <m:t>𝑡</m:t>
                              </m:r>
                            </m:sub>
                          </m:sSub>
                          <m:r>
                            <a:rPr lang="en-AU" sz="1400" i="1">
                              <a:latin typeface="Cambria Math" panose="02040503050406030204" pitchFamily="18" charset="0"/>
                              <a:ea typeface="Cambria Math" panose="02040503050406030204" pitchFamily="18" charset="0"/>
                            </a:rPr>
                            <m:t>+</m:t>
                          </m:r>
                          <m:r>
                            <a:rPr lang="en-AU" sz="1400" i="1">
                              <a:latin typeface="Cambria Math" panose="02040503050406030204" pitchFamily="18" charset="0"/>
                              <a:ea typeface="Cambria Math" panose="02040503050406030204" pitchFamily="18" charset="0"/>
                            </a:rPr>
                            <m:t>𝜖</m:t>
                          </m:r>
                        </m:e>
                        <m:sub>
                          <m:r>
                            <a:rPr lang="en-AU" sz="1400" i="1">
                              <a:latin typeface="Cambria Math" panose="02040503050406030204" pitchFamily="18" charset="0"/>
                              <a:ea typeface="Cambria Math" panose="02040503050406030204" pitchFamily="18" charset="0"/>
                            </a:rPr>
                            <m:t>𝑡</m:t>
                          </m:r>
                        </m:sub>
                      </m:sSub>
                    </m:oMath>
                  </m:oMathPara>
                </a14:m>
                <a:endParaRPr lang="en-AU" sz="2400" dirty="0"/>
              </a:p>
            </p:txBody>
          </p:sp>
        </mc:Choice>
        <mc:Fallback xmlns="">
          <p:sp>
            <p:nvSpPr>
              <p:cNvPr id="5" name="TextBox 4">
                <a:extLst>
                  <a:ext uri="{FF2B5EF4-FFF2-40B4-BE49-F238E27FC236}">
                    <a16:creationId xmlns:a16="http://schemas.microsoft.com/office/drawing/2014/main" id="{F4DA546E-0064-499A-B9EE-74D7390E8E1B}"/>
                  </a:ext>
                </a:extLst>
              </p:cNvPr>
              <p:cNvSpPr txBox="1">
                <a:spLocks noRot="1" noChangeAspect="1" noMove="1" noResize="1" noEditPoints="1" noAdjustHandles="1" noChangeArrowheads="1" noChangeShapeType="1" noTextEdit="1"/>
              </p:cNvSpPr>
              <p:nvPr/>
            </p:nvSpPr>
            <p:spPr>
              <a:xfrm>
                <a:off x="179512" y="626373"/>
                <a:ext cx="8683271" cy="728789"/>
              </a:xfrm>
              <a:prstGeom prst="rect">
                <a:avLst/>
              </a:prstGeom>
              <a:blipFill>
                <a:blip r:embed="rId3"/>
                <a:stretch>
                  <a:fillRect b="-4202"/>
                </a:stretch>
              </a:blipFill>
            </p:spPr>
            <p:txBody>
              <a:bodyPr/>
              <a:lstStyle/>
              <a:p>
                <a:r>
                  <a:rPr lang="en-AU">
                    <a:noFill/>
                  </a:rPr>
                  <a:t> </a:t>
                </a:r>
              </a:p>
            </p:txBody>
          </p:sp>
        </mc:Fallback>
      </mc:AlternateContent>
    </p:spTree>
    <p:extLst>
      <p:ext uri="{BB962C8B-B14F-4D97-AF65-F5344CB8AC3E}">
        <p14:creationId xmlns:p14="http://schemas.microsoft.com/office/powerpoint/2010/main" val="1772189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04C1-7E4C-4703-8DD2-D1FE7F75956C}"/>
              </a:ext>
            </a:extLst>
          </p:cNvPr>
          <p:cNvSpPr>
            <a:spLocks noGrp="1"/>
          </p:cNvSpPr>
          <p:nvPr>
            <p:ph type="title"/>
          </p:nvPr>
        </p:nvSpPr>
        <p:spPr>
          <a:xfrm>
            <a:off x="372027" y="411510"/>
            <a:ext cx="8229600" cy="369332"/>
          </a:xfrm>
        </p:spPr>
        <p:txBody>
          <a:bodyPr/>
          <a:lstStyle/>
          <a:p>
            <a:r>
              <a:rPr lang="en-AU" sz="2400" dirty="0"/>
              <a:t>Step 6: Interpret results and write conclusion</a:t>
            </a:r>
          </a:p>
        </p:txBody>
      </p:sp>
      <p:pic>
        <p:nvPicPr>
          <p:cNvPr id="16" name="Picture 15">
            <a:extLst>
              <a:ext uri="{FF2B5EF4-FFF2-40B4-BE49-F238E27FC236}">
                <a16:creationId xmlns:a16="http://schemas.microsoft.com/office/drawing/2014/main" id="{3E7CD5FE-BE74-44BA-9F43-C3DADA4F3082}"/>
              </a:ext>
            </a:extLst>
          </p:cNvPr>
          <p:cNvPicPr>
            <a:picLocks noChangeAspect="1"/>
          </p:cNvPicPr>
          <p:nvPr/>
        </p:nvPicPr>
        <p:blipFill>
          <a:blip r:embed="rId2"/>
          <a:stretch>
            <a:fillRect/>
          </a:stretch>
        </p:blipFill>
        <p:spPr>
          <a:xfrm>
            <a:off x="1162817" y="1147477"/>
            <a:ext cx="6427160" cy="1296144"/>
          </a:xfrm>
          <a:prstGeom prst="rect">
            <a:avLst/>
          </a:prstGeom>
        </p:spPr>
      </p:pic>
      <p:sp>
        <p:nvSpPr>
          <p:cNvPr id="17" name="TextBox 16">
            <a:extLst>
              <a:ext uri="{FF2B5EF4-FFF2-40B4-BE49-F238E27FC236}">
                <a16:creationId xmlns:a16="http://schemas.microsoft.com/office/drawing/2014/main" id="{E968F715-D5EA-4E18-8E8D-E1E952E0CF05}"/>
              </a:ext>
            </a:extLst>
          </p:cNvPr>
          <p:cNvSpPr txBox="1"/>
          <p:nvPr/>
        </p:nvSpPr>
        <p:spPr>
          <a:xfrm>
            <a:off x="683568" y="2787774"/>
            <a:ext cx="7385659" cy="1696362"/>
          </a:xfrm>
          <a:prstGeom prst="rect">
            <a:avLst/>
          </a:prstGeom>
        </p:spPr>
        <p:txBody>
          <a:bodyPr wrap="square" rtlCol="0">
            <a:spAutoFit/>
          </a:bodyPr>
          <a:lstStyle/>
          <a:p>
            <a:pPr marL="176213" marR="0" indent="-176213" algn="l" defTabSz="914400" rtl="0" eaLnBrk="1" fontAlgn="auto" latinLnBrk="0" hangingPunct="1">
              <a:lnSpc>
                <a:spcPct val="110000"/>
              </a:lnSpc>
              <a:spcBef>
                <a:spcPct val="20000"/>
              </a:spcBef>
              <a:spcAft>
                <a:spcPts val="0"/>
              </a:spcAft>
              <a:buClrTx/>
              <a:buSzTx/>
              <a:buFont typeface="Arial" pitchFamily="34" charset="0"/>
              <a:buNone/>
              <a:tabLst/>
            </a:pPr>
            <a:r>
              <a:rPr kumimoji="0" lang="en-US" sz="1600" i="0" u="none" strike="noStrike" kern="1200" cap="none" spc="0" normalizeH="0" baseline="0" noProof="0" dirty="0">
                <a:ln>
                  <a:noFill/>
                </a:ln>
                <a:solidFill>
                  <a:schemeClr val="tx1"/>
                </a:solidFill>
                <a:effectLst/>
                <a:uLnTx/>
                <a:uFillTx/>
                <a:latin typeface="+mn-lt"/>
                <a:ea typeface="+mn-ea"/>
                <a:cs typeface="+mn-cs"/>
              </a:rPr>
              <a:t>In the 10 years prior to the introduction of the seatbelt law in March 1983, the number of driver deaths per month was constant with a baseline slope of -0.1 (95% CI -0.9 to 0.7). After introduction of </a:t>
            </a:r>
            <a:r>
              <a:rPr kumimoji="0" lang="en-US" sz="1600" i="0" u="none" strike="noStrike" kern="1200" cap="none" spc="0" normalizeH="0" baseline="0" noProof="0" dirty="0" err="1">
                <a:ln>
                  <a:noFill/>
                </a:ln>
                <a:solidFill>
                  <a:schemeClr val="tx1"/>
                </a:solidFill>
                <a:effectLst/>
                <a:uLnTx/>
                <a:uFillTx/>
                <a:latin typeface="+mn-lt"/>
                <a:ea typeface="+mn-ea"/>
                <a:cs typeface="+mn-cs"/>
              </a:rPr>
              <a:t>th</a:t>
            </a:r>
            <a:r>
              <a:rPr lang="en-US" sz="1600" dirty="0">
                <a:latin typeface="+mn-lt"/>
                <a:ea typeface="+mn-ea"/>
              </a:rPr>
              <a:t>e law, there was an immediate decrease in driver deaths of 363 (95% CI -469 to -257) that was sustained until the end of 1984. There was no change in the monthly slope (6, 95% CI -1 to 13).</a:t>
            </a:r>
            <a:endParaRPr kumimoji="0" lang="en-AU" sz="160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56603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F11E-BFDF-4B06-80F8-549CD42FFBF4}"/>
              </a:ext>
            </a:extLst>
          </p:cNvPr>
          <p:cNvSpPr>
            <a:spLocks noGrp="1"/>
          </p:cNvSpPr>
          <p:nvPr>
            <p:ph type="title"/>
          </p:nvPr>
        </p:nvSpPr>
        <p:spPr>
          <a:xfrm>
            <a:off x="468313" y="361950"/>
            <a:ext cx="8229600" cy="369332"/>
          </a:xfrm>
        </p:spPr>
        <p:txBody>
          <a:bodyPr/>
          <a:lstStyle/>
          <a:p>
            <a:r>
              <a:rPr lang="en-US" sz="2400" dirty="0"/>
              <a:t>What if your outcome is log transformed??</a:t>
            </a:r>
            <a:endParaRPr lang="en-AU" sz="2400"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10F0894-AB05-4967-9273-E59152993291}"/>
                  </a:ext>
                </a:extLst>
              </p:cNvPr>
              <p:cNvSpPr>
                <a:spLocks noGrp="1"/>
              </p:cNvSpPr>
              <p:nvPr>
                <p:ph type="body" idx="10"/>
              </p:nvPr>
            </p:nvSpPr>
            <p:spPr>
              <a:xfrm>
                <a:off x="457200" y="915566"/>
                <a:ext cx="8229600" cy="1295846"/>
              </a:xfrm>
            </p:spPr>
            <p:txBody>
              <a:bodyPr/>
              <a:lstStyle/>
              <a:p>
                <a:r>
                  <a:rPr lang="en-AU" dirty="0"/>
                  <a:t>See: </a:t>
                </a:r>
                <a:r>
                  <a:rPr lang="en-AU" dirty="0">
                    <a:hlinkClick r:id="rId2"/>
                  </a:rPr>
                  <a:t>https://stats.idre.ucla.edu/other/mult-pkg/faq/general/faqhow-do-i-interpret-a-regression-model-when-some-variables-are-log-transformed/</a:t>
                </a:r>
                <a:endParaRPr lang="en-AU" dirty="0"/>
              </a:p>
              <a:p>
                <a:pPr algn="ctr"/>
                <a:r>
                  <a:rPr lang="en-AU" dirty="0"/>
                  <a:t> </a:t>
                </a:r>
                <a14:m>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𝑐h𝑎𝑛𝑔𝑒</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exp</m:t>
                        </m:r>
                        <m:d>
                          <m:dPr>
                            <m:ctrlPr>
                              <a:rPr lang="en-US" sz="2000" b="0" i="1" smtClean="0">
                                <a:latin typeface="Cambria Math" panose="02040503050406030204" pitchFamily="18" charset="0"/>
                              </a:rPr>
                            </m:ctrlPr>
                          </m:dPr>
                          <m:e>
                            <m:r>
                              <m:rPr>
                                <m:sty m:val="p"/>
                              </m:rPr>
                              <a:rPr lang="el-GR" sz="2000" b="0" i="1" smtClean="0">
                                <a:latin typeface="Cambria Math" panose="02040503050406030204" pitchFamily="18" charset="0"/>
                              </a:rPr>
                              <m:t>β</m:t>
                            </m:r>
                          </m:e>
                        </m:d>
                        <m:r>
                          <a:rPr lang="en-US" sz="2000" b="0" i="1" smtClean="0">
                            <a:latin typeface="Cambria Math" panose="02040503050406030204" pitchFamily="18" charset="0"/>
                          </a:rPr>
                          <m:t>−1</m:t>
                        </m:r>
                      </m:e>
                    </m:d>
                    <m:r>
                      <a:rPr lang="en-US" sz="2000" b="0" i="1" smtClean="0">
                        <a:latin typeface="Cambria Math" panose="02040503050406030204" pitchFamily="18" charset="0"/>
                      </a:rPr>
                      <m:t>∗100 </m:t>
                    </m:r>
                  </m:oMath>
                </a14:m>
                <a:endParaRPr lang="en-AU" sz="1400" dirty="0"/>
              </a:p>
              <a:p>
                <a:pPr algn="ctr"/>
                <a:endParaRPr lang="en-AU" sz="1400" dirty="0"/>
              </a:p>
              <a:p>
                <a:endParaRPr lang="en-AU" dirty="0"/>
              </a:p>
            </p:txBody>
          </p:sp>
        </mc:Choice>
        <mc:Fallback xmlns="">
          <p:sp>
            <p:nvSpPr>
              <p:cNvPr id="3" name="Text Placeholder 2">
                <a:extLst>
                  <a:ext uri="{FF2B5EF4-FFF2-40B4-BE49-F238E27FC236}">
                    <a16:creationId xmlns:a16="http://schemas.microsoft.com/office/drawing/2014/main" id="{D10F0894-AB05-4967-9273-E59152993291}"/>
                  </a:ext>
                </a:extLst>
              </p:cNvPr>
              <p:cNvSpPr>
                <a:spLocks noGrp="1" noRot="1" noChangeAspect="1" noMove="1" noResize="1" noEditPoints="1" noAdjustHandles="1" noChangeArrowheads="1" noChangeShapeType="1" noTextEdit="1"/>
              </p:cNvSpPr>
              <p:nvPr>
                <p:ph type="body" idx="10"/>
              </p:nvPr>
            </p:nvSpPr>
            <p:spPr>
              <a:xfrm>
                <a:off x="457200" y="915566"/>
                <a:ext cx="8229600" cy="1295846"/>
              </a:xfrm>
              <a:blipFill>
                <a:blip r:embed="rId3"/>
                <a:stretch>
                  <a:fillRect l="-1481" t="-4695"/>
                </a:stretch>
              </a:blipFill>
            </p:spPr>
            <p:txBody>
              <a:bodyPr/>
              <a:lstStyle/>
              <a:p>
                <a:r>
                  <a:rPr lang="en-AU">
                    <a:noFill/>
                  </a:rPr>
                  <a:t> </a:t>
                </a:r>
              </a:p>
            </p:txBody>
          </p:sp>
        </mc:Fallback>
      </mc:AlternateContent>
      <p:pic>
        <p:nvPicPr>
          <p:cNvPr id="6" name="Picture 5" descr="Chart, line chart&#10;&#10;Description automatically generated">
            <a:extLst>
              <a:ext uri="{FF2B5EF4-FFF2-40B4-BE49-F238E27FC236}">
                <a16:creationId xmlns:a16="http://schemas.microsoft.com/office/drawing/2014/main" id="{8189C247-2E8A-4F7E-8D94-47425916E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648" y="2508563"/>
            <a:ext cx="3312470" cy="2070294"/>
          </a:xfrm>
          <a:prstGeom prst="rect">
            <a:avLst/>
          </a:prstGeom>
        </p:spPr>
      </p:pic>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51178411-E23E-42D0-9130-BC252E8CC868}"/>
                  </a:ext>
                </a:extLst>
              </p:cNvPr>
              <p:cNvSpPr txBox="1">
                <a:spLocks/>
              </p:cNvSpPr>
              <p:nvPr/>
            </p:nvSpPr>
            <p:spPr bwMode="auto">
              <a:xfrm>
                <a:off x="468313" y="2283717"/>
                <a:ext cx="5111799" cy="259228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1200"/>
                  </a:spcBef>
                  <a:spcAft>
                    <a:spcPct val="0"/>
                  </a:spcAft>
                  <a:buFont typeface="Arial" panose="020B0604020202020204" pitchFamily="34" charset="0"/>
                  <a:defRPr sz="1600" kern="1200">
                    <a:solidFill>
                      <a:schemeClr val="tx1"/>
                    </a:solidFill>
                    <a:latin typeface="+mn-lt"/>
                    <a:ea typeface="ＭＳ Ｐゴシック" charset="-128"/>
                    <a:cs typeface="ＭＳ Ｐゴシック" charset="-128"/>
                  </a:defRPr>
                </a:lvl1pPr>
                <a:lvl2pPr marL="269875" indent="-269875" algn="l" rtl="0" eaLnBrk="0" fontAlgn="base" hangingPunct="0">
                  <a:spcBef>
                    <a:spcPts val="1200"/>
                  </a:spcBef>
                  <a:spcAft>
                    <a:spcPct val="0"/>
                  </a:spcAft>
                  <a:buFont typeface="Arial" panose="020B0604020202020204" pitchFamily="34" charset="0"/>
                  <a:buChar char="•"/>
                  <a:defRPr sz="1600" kern="1200">
                    <a:solidFill>
                      <a:schemeClr val="tx1"/>
                    </a:solidFill>
                    <a:latin typeface="+mn-lt"/>
                    <a:ea typeface="ＭＳ Ｐゴシック" charset="-128"/>
                    <a:cs typeface="ＭＳ Ｐゴシック" charset="0"/>
                  </a:defRPr>
                </a:lvl2pPr>
                <a:lvl3pPr marL="539750" indent="-269875" algn="l" rtl="0" eaLnBrk="0" fontAlgn="base" hangingPunct="0">
                  <a:spcBef>
                    <a:spcPts val="9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3pPr>
                <a:lvl4pPr marL="809625" indent="-269875" algn="l" rtl="0" eaLnBrk="0" fontAlgn="base" hangingPunct="0">
                  <a:spcBef>
                    <a:spcPts val="6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4pPr>
                <a:lvl5pPr marL="1079500" indent="-269875" algn="l" rtl="0" eaLnBrk="0" fontAlgn="base" hangingPunct="0">
                  <a:spcBef>
                    <a:spcPts val="600"/>
                  </a:spcBef>
                  <a:spcAft>
                    <a:spcPct val="0"/>
                  </a:spcAft>
                  <a:buFont typeface="Wingdings" pitchFamily="2" charset="2"/>
                  <a:buChar char="§"/>
                  <a:defRPr sz="16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b="1" dirty="0"/>
                  <a:t>Smallpox deaths in London:</a:t>
                </a:r>
              </a:p>
              <a:p>
                <a:r>
                  <a:rPr lang="en-AU" dirty="0"/>
                  <a:t>Change in slope (</a:t>
                </a:r>
                <a14:m>
                  <m:oMath xmlns:m="http://schemas.openxmlformats.org/officeDocument/2006/math">
                    <m:r>
                      <m:rPr>
                        <m:sty m:val="p"/>
                      </m:rPr>
                      <a:rPr lang="el-GR" sz="1600" b="0" i="1" smtClean="0">
                        <a:latin typeface="Cambria Math" panose="02040503050406030204" pitchFamily="18" charset="0"/>
                      </a:rPr>
                      <m:t>β</m:t>
                    </m:r>
                  </m:oMath>
                </a14:m>
                <a:r>
                  <a:rPr lang="en-AU" dirty="0"/>
                  <a:t>) = -0.04167</a:t>
                </a:r>
              </a:p>
              <a:p>
                <a:r>
                  <a:rPr lang="en-AU" dirty="0"/>
                  <a:t>Back transformed change in slope =</a:t>
                </a:r>
              </a:p>
              <a:p>
                <a:pPr algn="ctr">
                  <a:spcBef>
                    <a:spcPts val="0"/>
                  </a:spcBef>
                </a:pPr>
                <a:r>
                  <a:rPr lang="en-AU" dirty="0"/>
                  <a:t> </a:t>
                </a:r>
                <a14:m>
                  <m:oMath xmlns:m="http://schemas.openxmlformats.org/officeDocument/2006/math">
                    <m:r>
                      <a:rPr lang="en-AU" i="1" dirty="0">
                        <a:latin typeface="Cambria Math" panose="02040503050406030204" pitchFamily="18" charset="0"/>
                      </a:rPr>
                      <m:t>(</m:t>
                    </m:r>
                    <m:r>
                      <m:rPr>
                        <m:sty m:val="p"/>
                      </m:rPr>
                      <a:rPr lang="en-AU" i="1" dirty="0" smtClean="0">
                        <a:latin typeface="Cambria Math" panose="02040503050406030204" pitchFamily="18" charset="0"/>
                      </a:rPr>
                      <m:t>exp</m:t>
                    </m:r>
                    <m:r>
                      <a:rPr lang="en-AU" i="1" dirty="0" smtClean="0">
                        <a:latin typeface="Cambria Math" panose="02040503050406030204" pitchFamily="18" charset="0"/>
                      </a:rPr>
                      <m:t>⁡(−0.04167)−1)∗100 = −3.3%</m:t>
                    </m:r>
                  </m:oMath>
                </a14:m>
                <a:endParaRPr lang="en-AU" dirty="0"/>
              </a:p>
              <a:p>
                <a:pPr marL="176213" indent="-176213"/>
                <a:r>
                  <a:rPr lang="en-AU" dirty="0"/>
                  <a:t>After the smallpox vaccine was introduced, the rate of smallpox deaths was decreasing by 3.3% per year (95% CI -4.1% to -2.5%).</a:t>
                </a:r>
              </a:p>
            </p:txBody>
          </p:sp>
        </mc:Choice>
        <mc:Fallback xmlns="">
          <p:sp>
            <p:nvSpPr>
              <p:cNvPr id="7" name="Text Placeholder 2">
                <a:extLst>
                  <a:ext uri="{FF2B5EF4-FFF2-40B4-BE49-F238E27FC236}">
                    <a16:creationId xmlns:a16="http://schemas.microsoft.com/office/drawing/2014/main" id="{51178411-E23E-42D0-9130-BC252E8CC868}"/>
                  </a:ext>
                </a:extLst>
              </p:cNvPr>
              <p:cNvSpPr txBox="1">
                <a:spLocks noRot="1" noChangeAspect="1" noMove="1" noResize="1" noEditPoints="1" noAdjustHandles="1" noChangeArrowheads="1" noChangeShapeType="1" noTextEdit="1"/>
              </p:cNvSpPr>
              <p:nvPr/>
            </p:nvSpPr>
            <p:spPr bwMode="auto">
              <a:xfrm>
                <a:off x="468313" y="2283717"/>
                <a:ext cx="5111799" cy="2592289"/>
              </a:xfrm>
              <a:prstGeom prst="rect">
                <a:avLst/>
              </a:prstGeom>
              <a:blipFill>
                <a:blip r:embed="rId5"/>
                <a:stretch>
                  <a:fillRect l="-2506" t="-25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noFill/>
                  </a:rPr>
                  <a:t> </a:t>
                </a:r>
              </a:p>
            </p:txBody>
          </p:sp>
        </mc:Fallback>
      </mc:AlternateContent>
    </p:spTree>
    <p:extLst>
      <p:ext uri="{BB962C8B-B14F-4D97-AF65-F5344CB8AC3E}">
        <p14:creationId xmlns:p14="http://schemas.microsoft.com/office/powerpoint/2010/main" val="3703212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04C1-7E4C-4703-8DD2-D1FE7F75956C}"/>
              </a:ext>
            </a:extLst>
          </p:cNvPr>
          <p:cNvSpPr>
            <a:spLocks noGrp="1"/>
          </p:cNvSpPr>
          <p:nvPr>
            <p:ph type="title"/>
          </p:nvPr>
        </p:nvSpPr>
        <p:spPr>
          <a:xfrm>
            <a:off x="395536" y="411510"/>
            <a:ext cx="8568952" cy="369332"/>
          </a:xfrm>
        </p:spPr>
        <p:txBody>
          <a:bodyPr/>
          <a:lstStyle/>
          <a:p>
            <a:r>
              <a:rPr lang="en-AU" sz="2400" dirty="0"/>
              <a:t>Step 7: Visualise your results (plot counterfactual)</a:t>
            </a:r>
          </a:p>
        </p:txBody>
      </p:sp>
      <p:sp>
        <p:nvSpPr>
          <p:cNvPr id="6" name="TextBox 5">
            <a:extLst>
              <a:ext uri="{FF2B5EF4-FFF2-40B4-BE49-F238E27FC236}">
                <a16:creationId xmlns:a16="http://schemas.microsoft.com/office/drawing/2014/main" id="{D77CE592-A515-4DFE-B74B-8C3E7E4CEABD}"/>
              </a:ext>
            </a:extLst>
          </p:cNvPr>
          <p:cNvSpPr txBox="1"/>
          <p:nvPr/>
        </p:nvSpPr>
        <p:spPr>
          <a:xfrm>
            <a:off x="179512" y="4245356"/>
            <a:ext cx="6408712" cy="830997"/>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600" i="0" u="none" strike="noStrike" kern="1200" cap="none" spc="0" normalizeH="0" baseline="0" noProof="0" dirty="0">
                <a:ln>
                  <a:noFill/>
                </a:ln>
                <a:solidFill>
                  <a:schemeClr val="tx1"/>
                </a:solidFill>
                <a:effectLst/>
                <a:uLnTx/>
                <a:uFillTx/>
                <a:latin typeface="+mn-lt"/>
                <a:ea typeface="+mn-ea"/>
                <a:cs typeface="+mn-cs"/>
              </a:rPr>
              <a:t>See also: Turner et al. Creating effective interrupted time series graphs: Review and recommendations. </a:t>
            </a:r>
            <a:r>
              <a:rPr kumimoji="0" lang="en-US" sz="1600" i="1" u="none" strike="noStrike" kern="1200" cap="none" spc="0" normalizeH="0" baseline="0" noProof="0" dirty="0">
                <a:ln>
                  <a:noFill/>
                </a:ln>
                <a:solidFill>
                  <a:schemeClr val="tx1"/>
                </a:solidFill>
                <a:effectLst/>
                <a:uLnTx/>
                <a:uFillTx/>
                <a:latin typeface="+mn-lt"/>
                <a:ea typeface="+mn-ea"/>
                <a:cs typeface="+mn-cs"/>
              </a:rPr>
              <a:t>Research Synthesis Methods </a:t>
            </a:r>
            <a:r>
              <a:rPr kumimoji="0" lang="en-US" sz="1600" i="0" u="none" strike="noStrike" kern="1200" cap="none" spc="0" normalizeH="0" baseline="0" noProof="0" dirty="0">
                <a:ln>
                  <a:noFill/>
                </a:ln>
                <a:solidFill>
                  <a:schemeClr val="tx1"/>
                </a:solidFill>
                <a:effectLst/>
                <a:uLnTx/>
                <a:uFillTx/>
                <a:latin typeface="+mn-lt"/>
                <a:ea typeface="+mn-ea"/>
                <a:cs typeface="+mn-cs"/>
                <a:hlinkClick r:id="rId3"/>
              </a:rPr>
              <a:t>https://doi.org/10.1002/jrsm.1435</a:t>
            </a:r>
            <a:r>
              <a:rPr kumimoji="0" lang="en-US" sz="1600" i="0" u="none" strike="noStrike" kern="1200" cap="none" spc="0" normalizeH="0" baseline="0" noProof="0" dirty="0">
                <a:ln>
                  <a:noFill/>
                </a:ln>
                <a:solidFill>
                  <a:schemeClr val="tx1"/>
                </a:solidFill>
                <a:effectLst/>
                <a:uLnTx/>
                <a:uFillTx/>
                <a:latin typeface="+mn-lt"/>
                <a:ea typeface="+mn-ea"/>
                <a:cs typeface="+mn-cs"/>
              </a:rPr>
              <a:t> </a:t>
            </a:r>
            <a:endParaRPr kumimoji="0" lang="en-AU" sz="160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9">
            <a:extLst>
              <a:ext uri="{FF2B5EF4-FFF2-40B4-BE49-F238E27FC236}">
                <a16:creationId xmlns:a16="http://schemas.microsoft.com/office/drawing/2014/main" id="{59CEC105-46B6-4BDB-8E69-2D534A6FC420}"/>
              </a:ext>
            </a:extLst>
          </p:cNvPr>
          <p:cNvPicPr>
            <a:picLocks noChangeAspect="1"/>
          </p:cNvPicPr>
          <p:nvPr/>
        </p:nvPicPr>
        <p:blipFill rotWithShape="1">
          <a:blip r:embed="rId4"/>
          <a:srcRect b="5147"/>
          <a:stretch/>
        </p:blipFill>
        <p:spPr>
          <a:xfrm>
            <a:off x="1084234" y="942859"/>
            <a:ext cx="5151848" cy="3257782"/>
          </a:xfrm>
          <a:prstGeom prst="rect">
            <a:avLst/>
          </a:prstGeom>
        </p:spPr>
      </p:pic>
      <p:sp>
        <p:nvSpPr>
          <p:cNvPr id="11" name="TextBox 10">
            <a:extLst>
              <a:ext uri="{FF2B5EF4-FFF2-40B4-BE49-F238E27FC236}">
                <a16:creationId xmlns:a16="http://schemas.microsoft.com/office/drawing/2014/main" id="{1E200DA1-7639-4314-813E-6C9E267A16E4}"/>
              </a:ext>
            </a:extLst>
          </p:cNvPr>
          <p:cNvSpPr txBox="1"/>
          <p:nvPr/>
        </p:nvSpPr>
        <p:spPr>
          <a:xfrm>
            <a:off x="6012160" y="1886052"/>
            <a:ext cx="2800816" cy="707886"/>
          </a:xfrm>
          <a:prstGeom prst="rect">
            <a:avLst/>
          </a:prstGeom>
        </p:spPr>
        <p:txBody>
          <a:bodyPr wrap="square" rtlCol="0">
            <a:spAutoFit/>
          </a:bodyPr>
          <a:lstStyle/>
          <a:p>
            <a:pPr marL="342900" marR="0" indent="-34290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2000" i="0" u="none" strike="noStrike" kern="1200" cap="none" spc="0" normalizeH="0" baseline="0" noProof="0" dirty="0">
                <a:ln>
                  <a:noFill/>
                </a:ln>
                <a:solidFill>
                  <a:schemeClr val="tx1"/>
                </a:solidFill>
                <a:effectLst/>
                <a:uLnTx/>
                <a:uFillTx/>
                <a:latin typeface="+mn-lt"/>
                <a:ea typeface="+mn-ea"/>
                <a:cs typeface="+mn-cs"/>
              </a:rPr>
              <a:t>Do your estimates make sense???</a:t>
            </a:r>
            <a:endParaRPr kumimoji="0" lang="en-AU" sz="200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98856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805665-7E8F-46ED-92F4-62665932E2F0}"/>
              </a:ext>
            </a:extLst>
          </p:cNvPr>
          <p:cNvSpPr>
            <a:spLocks noGrp="1"/>
          </p:cNvSpPr>
          <p:nvPr>
            <p:ph type="body" idx="10"/>
          </p:nvPr>
        </p:nvSpPr>
        <p:spPr>
          <a:xfrm>
            <a:off x="1979712" y="1851670"/>
            <a:ext cx="4968552" cy="576065"/>
          </a:xfrm>
        </p:spPr>
        <p:txBody>
          <a:bodyPr/>
          <a:lstStyle/>
          <a:p>
            <a:pPr algn="ctr"/>
            <a:r>
              <a:rPr lang="en-AU" sz="3200" b="1" dirty="0"/>
              <a:t>AR and ARIMA modelling</a:t>
            </a:r>
          </a:p>
          <a:p>
            <a:pPr algn="ctr">
              <a:buFontTx/>
              <a:buChar char="-"/>
            </a:pPr>
            <a:endParaRPr lang="en-AU" dirty="0"/>
          </a:p>
        </p:txBody>
      </p:sp>
    </p:spTree>
    <p:extLst>
      <p:ext uri="{BB962C8B-B14F-4D97-AF65-F5344CB8AC3E}">
        <p14:creationId xmlns:p14="http://schemas.microsoft.com/office/powerpoint/2010/main" val="167919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4CD4-3A74-4681-A32F-22DEB854D2FB}"/>
              </a:ext>
            </a:extLst>
          </p:cNvPr>
          <p:cNvSpPr>
            <a:spLocks noGrp="1"/>
          </p:cNvSpPr>
          <p:nvPr>
            <p:ph type="title"/>
          </p:nvPr>
        </p:nvSpPr>
        <p:spPr>
          <a:xfrm>
            <a:off x="468313" y="361950"/>
            <a:ext cx="8229600" cy="492443"/>
          </a:xfrm>
        </p:spPr>
        <p:txBody>
          <a:bodyPr/>
          <a:lstStyle/>
          <a:p>
            <a:r>
              <a:rPr lang="en-AU" sz="3200" dirty="0"/>
              <a:t>What is an ARIMA model?</a:t>
            </a:r>
          </a:p>
        </p:txBody>
      </p:sp>
      <p:sp>
        <p:nvSpPr>
          <p:cNvPr id="3" name="Text Placeholder 2">
            <a:extLst>
              <a:ext uri="{FF2B5EF4-FFF2-40B4-BE49-F238E27FC236}">
                <a16:creationId xmlns:a16="http://schemas.microsoft.com/office/drawing/2014/main" id="{5A509D9B-E451-4B35-A7E3-CAB7877CF4BD}"/>
              </a:ext>
            </a:extLst>
          </p:cNvPr>
          <p:cNvSpPr>
            <a:spLocks noGrp="1"/>
          </p:cNvSpPr>
          <p:nvPr>
            <p:ph type="body" idx="10"/>
          </p:nvPr>
        </p:nvSpPr>
        <p:spPr>
          <a:xfrm>
            <a:off x="1835696" y="1419622"/>
            <a:ext cx="5111799" cy="864096"/>
          </a:xfrm>
        </p:spPr>
        <p:txBody>
          <a:bodyPr/>
          <a:lstStyle/>
          <a:p>
            <a:pPr algn="ctr"/>
            <a:r>
              <a:rPr lang="en-AU" sz="7200" b="1" spc="2000" dirty="0">
                <a:latin typeface="Arial Nova Light" panose="020B0304020202020204" pitchFamily="34" charset="0"/>
              </a:rPr>
              <a:t>ARIMA</a:t>
            </a:r>
          </a:p>
        </p:txBody>
      </p:sp>
      <p:sp>
        <p:nvSpPr>
          <p:cNvPr id="5" name="Oval 4">
            <a:extLst>
              <a:ext uri="{FF2B5EF4-FFF2-40B4-BE49-F238E27FC236}">
                <a16:creationId xmlns:a16="http://schemas.microsoft.com/office/drawing/2014/main" id="{772814B0-F961-4EF7-A2D9-FD3DCFF9BDC0}"/>
              </a:ext>
            </a:extLst>
          </p:cNvPr>
          <p:cNvSpPr/>
          <p:nvPr/>
        </p:nvSpPr>
        <p:spPr>
          <a:xfrm>
            <a:off x="1979712" y="1239601"/>
            <a:ext cx="2016224" cy="1620181"/>
          </a:xfrm>
          <a:custGeom>
            <a:avLst/>
            <a:gdLst>
              <a:gd name="connsiteX0" fmla="*/ 0 w 2016224"/>
              <a:gd name="connsiteY0" fmla="*/ 810091 h 1620181"/>
              <a:gd name="connsiteX1" fmla="*/ 1008112 w 2016224"/>
              <a:gd name="connsiteY1" fmla="*/ 0 h 1620181"/>
              <a:gd name="connsiteX2" fmla="*/ 2016224 w 2016224"/>
              <a:gd name="connsiteY2" fmla="*/ 810091 h 1620181"/>
              <a:gd name="connsiteX3" fmla="*/ 1008112 w 2016224"/>
              <a:gd name="connsiteY3" fmla="*/ 1620182 h 1620181"/>
              <a:gd name="connsiteX4" fmla="*/ 0 w 2016224"/>
              <a:gd name="connsiteY4" fmla="*/ 810091 h 162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1620181" extrusionOk="0">
                <a:moveTo>
                  <a:pt x="0" y="810091"/>
                </a:moveTo>
                <a:cubicBezTo>
                  <a:pt x="-17792" y="328076"/>
                  <a:pt x="376320" y="80310"/>
                  <a:pt x="1008112" y="0"/>
                </a:cubicBezTo>
                <a:cubicBezTo>
                  <a:pt x="1597403" y="19582"/>
                  <a:pt x="1990927" y="314681"/>
                  <a:pt x="2016224" y="810091"/>
                </a:cubicBezTo>
                <a:cubicBezTo>
                  <a:pt x="1911436" y="1235474"/>
                  <a:pt x="1577738" y="1517163"/>
                  <a:pt x="1008112" y="1620182"/>
                </a:cubicBezTo>
                <a:cubicBezTo>
                  <a:pt x="421971" y="1579692"/>
                  <a:pt x="6802" y="1248180"/>
                  <a:pt x="0" y="810091"/>
                </a:cubicBezTo>
                <a:close/>
              </a:path>
            </a:pathLst>
          </a:custGeom>
          <a:noFill/>
          <a:ln w="28575">
            <a:solidFill>
              <a:srgbClr val="C00000"/>
            </a:solidFill>
            <a:extLst>
              <a:ext uri="{C807C97D-BFC1-408E-A445-0C87EB9F89A2}">
                <ask:lineSketchStyleProps xmlns:ask="http://schemas.microsoft.com/office/drawing/2018/sketchyshapes" sd="4172447036">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E8A9F7E5-06C3-4A63-B22D-654CE4041109}"/>
              </a:ext>
            </a:extLst>
          </p:cNvPr>
          <p:cNvSpPr/>
          <p:nvPr/>
        </p:nvSpPr>
        <p:spPr>
          <a:xfrm>
            <a:off x="3923928" y="1419623"/>
            <a:ext cx="648072" cy="1152128"/>
          </a:xfrm>
          <a:custGeom>
            <a:avLst/>
            <a:gdLst>
              <a:gd name="connsiteX0" fmla="*/ 0 w 648072"/>
              <a:gd name="connsiteY0" fmla="*/ 576064 h 1152128"/>
              <a:gd name="connsiteX1" fmla="*/ 324036 w 648072"/>
              <a:gd name="connsiteY1" fmla="*/ 0 h 1152128"/>
              <a:gd name="connsiteX2" fmla="*/ 648072 w 648072"/>
              <a:gd name="connsiteY2" fmla="*/ 576064 h 1152128"/>
              <a:gd name="connsiteX3" fmla="*/ 324036 w 648072"/>
              <a:gd name="connsiteY3" fmla="*/ 1152128 h 1152128"/>
              <a:gd name="connsiteX4" fmla="*/ 0 w 648072"/>
              <a:gd name="connsiteY4" fmla="*/ 576064 h 115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72" h="1152128" extrusionOk="0">
                <a:moveTo>
                  <a:pt x="0" y="576064"/>
                </a:moveTo>
                <a:cubicBezTo>
                  <a:pt x="-11070" y="236376"/>
                  <a:pt x="115135" y="32050"/>
                  <a:pt x="324036" y="0"/>
                </a:cubicBezTo>
                <a:cubicBezTo>
                  <a:pt x="569780" y="40206"/>
                  <a:pt x="610617" y="186829"/>
                  <a:pt x="648072" y="576064"/>
                </a:cubicBezTo>
                <a:cubicBezTo>
                  <a:pt x="603781" y="884909"/>
                  <a:pt x="506786" y="1121772"/>
                  <a:pt x="324036" y="1152128"/>
                </a:cubicBezTo>
                <a:cubicBezTo>
                  <a:pt x="96101" y="1084624"/>
                  <a:pt x="7161" y="884411"/>
                  <a:pt x="0" y="576064"/>
                </a:cubicBezTo>
                <a:close/>
              </a:path>
            </a:pathLst>
          </a:custGeom>
          <a:noFill/>
          <a:ln w="28575">
            <a:solidFill>
              <a:srgbClr val="0070C0"/>
            </a:solidFill>
            <a:extLst>
              <a:ext uri="{C807C97D-BFC1-408E-A445-0C87EB9F89A2}">
                <ask:lineSketchStyleProps xmlns:ask="http://schemas.microsoft.com/office/drawing/2018/sketchyshapes" sd="4172447036">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F5A5AF12-8770-455B-A3D7-A00D66AEBA51}"/>
              </a:ext>
            </a:extLst>
          </p:cNvPr>
          <p:cNvSpPr/>
          <p:nvPr/>
        </p:nvSpPr>
        <p:spPr>
          <a:xfrm>
            <a:off x="4511319" y="1239600"/>
            <a:ext cx="2016224" cy="1620181"/>
          </a:xfrm>
          <a:custGeom>
            <a:avLst/>
            <a:gdLst>
              <a:gd name="connsiteX0" fmla="*/ 0 w 2016224"/>
              <a:gd name="connsiteY0" fmla="*/ 810091 h 1620181"/>
              <a:gd name="connsiteX1" fmla="*/ 1008112 w 2016224"/>
              <a:gd name="connsiteY1" fmla="*/ 0 h 1620181"/>
              <a:gd name="connsiteX2" fmla="*/ 2016224 w 2016224"/>
              <a:gd name="connsiteY2" fmla="*/ 810091 h 1620181"/>
              <a:gd name="connsiteX3" fmla="*/ 1008112 w 2016224"/>
              <a:gd name="connsiteY3" fmla="*/ 1620182 h 1620181"/>
              <a:gd name="connsiteX4" fmla="*/ 0 w 2016224"/>
              <a:gd name="connsiteY4" fmla="*/ 810091 h 162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224" h="1620181" extrusionOk="0">
                <a:moveTo>
                  <a:pt x="0" y="810091"/>
                </a:moveTo>
                <a:cubicBezTo>
                  <a:pt x="-8074" y="346983"/>
                  <a:pt x="375217" y="81491"/>
                  <a:pt x="1008112" y="0"/>
                </a:cubicBezTo>
                <a:cubicBezTo>
                  <a:pt x="1593820" y="17425"/>
                  <a:pt x="1997069" y="326337"/>
                  <a:pt x="2016224" y="810091"/>
                </a:cubicBezTo>
                <a:cubicBezTo>
                  <a:pt x="1915208" y="1236267"/>
                  <a:pt x="1581856" y="1484175"/>
                  <a:pt x="1008112" y="1620182"/>
                </a:cubicBezTo>
                <a:cubicBezTo>
                  <a:pt x="389614" y="1535093"/>
                  <a:pt x="12322" y="1240622"/>
                  <a:pt x="0" y="810091"/>
                </a:cubicBezTo>
                <a:close/>
              </a:path>
            </a:pathLst>
          </a:custGeom>
          <a:noFill/>
          <a:ln w="28575">
            <a:solidFill>
              <a:schemeClr val="accent5">
                <a:lumMod val="75000"/>
              </a:schemeClr>
            </a:solidFill>
            <a:extLst>
              <a:ext uri="{C807C97D-BFC1-408E-A445-0C87EB9F89A2}">
                <ask:lineSketchStyleProps xmlns:ask="http://schemas.microsoft.com/office/drawing/2018/sketchyshapes" sd="4172447036">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Box 9">
            <a:extLst>
              <a:ext uri="{FF2B5EF4-FFF2-40B4-BE49-F238E27FC236}">
                <a16:creationId xmlns:a16="http://schemas.microsoft.com/office/drawing/2014/main" id="{4A99E08B-9F54-4122-81B7-5325701C3C65}"/>
              </a:ext>
            </a:extLst>
          </p:cNvPr>
          <p:cNvSpPr txBox="1"/>
          <p:nvPr/>
        </p:nvSpPr>
        <p:spPr>
          <a:xfrm>
            <a:off x="384054" y="3230849"/>
            <a:ext cx="2584362" cy="523220"/>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i="0" u="none" strike="noStrike" kern="1200" cap="none" spc="0" normalizeH="0" baseline="0" noProof="0" dirty="0">
                <a:ln>
                  <a:noFill/>
                </a:ln>
                <a:solidFill>
                  <a:schemeClr val="tx1"/>
                </a:solidFill>
                <a:effectLst/>
                <a:uLnTx/>
                <a:uFillTx/>
                <a:latin typeface="+mn-lt"/>
                <a:ea typeface="+mn-ea"/>
                <a:cs typeface="+mn-cs"/>
              </a:rPr>
              <a:t>Autoregressive</a:t>
            </a:r>
          </a:p>
        </p:txBody>
      </p:sp>
      <p:pic>
        <p:nvPicPr>
          <p:cNvPr id="12" name="Graphic 11" descr="Line arrow: Counter-clockwise curve">
            <a:extLst>
              <a:ext uri="{FF2B5EF4-FFF2-40B4-BE49-F238E27FC236}">
                <a16:creationId xmlns:a16="http://schemas.microsoft.com/office/drawing/2014/main" id="{F7ECA297-CD8F-4C32-9C62-5CD629E934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785891">
            <a:off x="1378496" y="2402580"/>
            <a:ext cx="914400" cy="914400"/>
          </a:xfrm>
          <a:prstGeom prst="rect">
            <a:avLst/>
          </a:prstGeom>
        </p:spPr>
      </p:pic>
      <p:pic>
        <p:nvPicPr>
          <p:cNvPr id="14" name="Graphic 13" descr="Line arrow: Clockwise curve">
            <a:extLst>
              <a:ext uri="{FF2B5EF4-FFF2-40B4-BE49-F238E27FC236}">
                <a16:creationId xmlns:a16="http://schemas.microsoft.com/office/drawing/2014/main" id="{6CE59EBD-37B8-49A5-9E8C-C6FB02943A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1083797">
            <a:off x="6322155" y="2294444"/>
            <a:ext cx="914400" cy="914400"/>
          </a:xfrm>
          <a:prstGeom prst="rect">
            <a:avLst/>
          </a:prstGeom>
        </p:spPr>
      </p:pic>
      <p:sp>
        <p:nvSpPr>
          <p:cNvPr id="16" name="TextBox 15">
            <a:extLst>
              <a:ext uri="{FF2B5EF4-FFF2-40B4-BE49-F238E27FC236}">
                <a16:creationId xmlns:a16="http://schemas.microsoft.com/office/drawing/2014/main" id="{A4E6A144-0128-4FF0-9048-08D044FB029F}"/>
              </a:ext>
            </a:extLst>
          </p:cNvPr>
          <p:cNvSpPr txBox="1"/>
          <p:nvPr/>
        </p:nvSpPr>
        <p:spPr>
          <a:xfrm>
            <a:off x="3215508" y="3348005"/>
            <a:ext cx="2693576" cy="954107"/>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i="0" u="none" strike="noStrike" kern="1200" cap="none" spc="0" normalizeH="0" baseline="0" noProof="0" dirty="0">
                <a:ln>
                  <a:noFill/>
                </a:ln>
                <a:solidFill>
                  <a:schemeClr val="tx1"/>
                </a:solidFill>
                <a:effectLst/>
                <a:uLnTx/>
                <a:uFillTx/>
                <a:latin typeface="+mn-lt"/>
                <a:ea typeface="+mn-ea"/>
                <a:cs typeface="+mn-cs"/>
              </a:rPr>
              <a:t>Integration (differencing)</a:t>
            </a:r>
          </a:p>
        </p:txBody>
      </p:sp>
      <p:sp>
        <p:nvSpPr>
          <p:cNvPr id="18" name="TextBox 17">
            <a:extLst>
              <a:ext uri="{FF2B5EF4-FFF2-40B4-BE49-F238E27FC236}">
                <a16:creationId xmlns:a16="http://schemas.microsoft.com/office/drawing/2014/main" id="{276E504E-AB1E-4AFF-AC81-5A1792A673F5}"/>
              </a:ext>
            </a:extLst>
          </p:cNvPr>
          <p:cNvSpPr txBox="1"/>
          <p:nvPr/>
        </p:nvSpPr>
        <p:spPr>
          <a:xfrm>
            <a:off x="6286011" y="3177253"/>
            <a:ext cx="2377574" cy="461665"/>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i="0" u="none" strike="noStrike" kern="1200" cap="none" spc="0" normalizeH="0" baseline="0" noProof="0" dirty="0">
                <a:ln>
                  <a:noFill/>
                </a:ln>
                <a:solidFill>
                  <a:schemeClr val="tx1"/>
                </a:solidFill>
                <a:effectLst/>
                <a:uLnTx/>
                <a:uFillTx/>
                <a:latin typeface="+mn-lt"/>
                <a:ea typeface="+mn-ea"/>
                <a:cs typeface="+mn-cs"/>
              </a:rPr>
              <a:t>Moving average</a:t>
            </a:r>
          </a:p>
        </p:txBody>
      </p:sp>
      <p:pic>
        <p:nvPicPr>
          <p:cNvPr id="22" name="Graphic 21" descr="Line arrow: Slight curve">
            <a:extLst>
              <a:ext uri="{FF2B5EF4-FFF2-40B4-BE49-F238E27FC236}">
                <a16:creationId xmlns:a16="http://schemas.microsoft.com/office/drawing/2014/main" id="{DE51CCA9-CE0C-49F5-ADCC-2D36DF7233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637823">
            <a:off x="3634166" y="2573617"/>
            <a:ext cx="914400" cy="914400"/>
          </a:xfrm>
          <a:prstGeom prst="rect">
            <a:avLst/>
          </a:prstGeom>
        </p:spPr>
      </p:pic>
    </p:spTree>
    <p:extLst>
      <p:ext uri="{BB962C8B-B14F-4D97-AF65-F5344CB8AC3E}">
        <p14:creationId xmlns:p14="http://schemas.microsoft.com/office/powerpoint/2010/main" val="3860332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6A18-4256-4053-B772-FF07005CD046}"/>
              </a:ext>
            </a:extLst>
          </p:cNvPr>
          <p:cNvSpPr>
            <a:spLocks noGrp="1"/>
          </p:cNvSpPr>
          <p:nvPr>
            <p:ph type="title"/>
          </p:nvPr>
        </p:nvSpPr>
        <p:spPr>
          <a:xfrm>
            <a:off x="468313" y="361950"/>
            <a:ext cx="8229600" cy="492443"/>
          </a:xfrm>
        </p:spPr>
        <p:txBody>
          <a:bodyPr/>
          <a:lstStyle/>
          <a:p>
            <a:r>
              <a:rPr lang="en-AU" sz="3200" dirty="0"/>
              <a:t>ARIMA notation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1FBD7D0-6C07-4720-81A8-144A7E35BBE6}"/>
                  </a:ext>
                </a:extLst>
              </p:cNvPr>
              <p:cNvSpPr>
                <a:spLocks noGrp="1"/>
              </p:cNvSpPr>
              <p:nvPr>
                <p:ph type="body" idx="10"/>
              </p:nvPr>
            </p:nvSpPr>
            <p:spPr>
              <a:xfrm>
                <a:off x="899591" y="1203598"/>
                <a:ext cx="7798321" cy="3095625"/>
              </a:xfrm>
            </p:spPr>
            <p:txBody>
              <a:bodyPr/>
              <a:lstStyle/>
              <a:p>
                <a:pPr/>
                <a14:m>
                  <m:oMathPara xmlns:m="http://schemas.openxmlformats.org/officeDocument/2006/math">
                    <m:oMathParaPr>
                      <m:jc m:val="left"/>
                    </m:oMathParaPr>
                    <m:oMath xmlns:m="http://schemas.openxmlformats.org/officeDocument/2006/math">
                      <m:r>
                        <a:rPr lang="en-AU" sz="3200" i="1" smtClean="0">
                          <a:latin typeface="Cambria Math" panose="02040503050406030204" pitchFamily="18" charset="0"/>
                        </a:rPr>
                        <m:t>𝐴𝑅𝐼𝑀𝐴</m:t>
                      </m:r>
                      <m:d>
                        <m:dPr>
                          <m:ctrlPr>
                            <a:rPr lang="en-AU" sz="3200" i="1">
                              <a:latin typeface="Cambria Math" panose="02040503050406030204" pitchFamily="18" charset="0"/>
                            </a:rPr>
                          </m:ctrlPr>
                        </m:dPr>
                        <m:e>
                          <m:r>
                            <a:rPr lang="en-AU" sz="3200" i="1">
                              <a:latin typeface="Cambria Math" panose="02040503050406030204" pitchFamily="18" charset="0"/>
                            </a:rPr>
                            <m:t>𝑝</m:t>
                          </m:r>
                          <m:r>
                            <a:rPr lang="en-AU" sz="3200" i="1">
                              <a:latin typeface="Cambria Math" panose="02040503050406030204" pitchFamily="18" charset="0"/>
                            </a:rPr>
                            <m:t>,</m:t>
                          </m:r>
                          <m:r>
                            <a:rPr lang="en-AU" sz="3200" i="1">
                              <a:latin typeface="Cambria Math" panose="02040503050406030204" pitchFamily="18" charset="0"/>
                            </a:rPr>
                            <m:t>𝑑</m:t>
                          </m:r>
                          <m:r>
                            <a:rPr lang="en-AU" sz="3200" i="1">
                              <a:latin typeface="Cambria Math" panose="02040503050406030204" pitchFamily="18" charset="0"/>
                            </a:rPr>
                            <m:t>,</m:t>
                          </m:r>
                          <m:r>
                            <a:rPr lang="en-AU" sz="3200" i="1">
                              <a:latin typeface="Cambria Math" panose="02040503050406030204" pitchFamily="18" charset="0"/>
                            </a:rPr>
                            <m:t>𝑞</m:t>
                          </m:r>
                        </m:e>
                      </m:d>
                    </m:oMath>
                  </m:oMathPara>
                </a14:m>
                <a:endParaRPr lang="en-US" sz="3200" i="1" dirty="0">
                  <a:latin typeface="Cambria Math" panose="02040503050406030204" pitchFamily="18" charset="0"/>
                </a:endParaRPr>
              </a:p>
              <a:p>
                <a14:m>
                  <m:oMath xmlns:m="http://schemas.openxmlformats.org/officeDocument/2006/math">
                    <m:r>
                      <a:rPr lang="en-AU" sz="1800" i="1" dirty="0" smtClean="0">
                        <a:latin typeface="Cambria Math" panose="02040503050406030204" pitchFamily="18" charset="0"/>
                      </a:rPr>
                      <m:t>𝑝</m:t>
                    </m:r>
                  </m:oMath>
                </a14:m>
                <a:r>
                  <a:rPr lang="en-AU" sz="1800" dirty="0"/>
                  <a:t> = the order of the AR part of the model;</a:t>
                </a:r>
              </a:p>
              <a:p>
                <a:pPr>
                  <a:spcBef>
                    <a:spcPts val="600"/>
                  </a:spcBef>
                </a:pPr>
                <a14:m>
                  <m:oMath xmlns:m="http://schemas.openxmlformats.org/officeDocument/2006/math">
                    <m:r>
                      <a:rPr lang="en-AU" sz="1800" i="1" dirty="0" smtClean="0">
                        <a:latin typeface="Cambria Math" panose="02040503050406030204" pitchFamily="18" charset="0"/>
                      </a:rPr>
                      <m:t>𝑑</m:t>
                    </m:r>
                  </m:oMath>
                </a14:m>
                <a:r>
                  <a:rPr lang="en-AU" sz="1800" dirty="0"/>
                  <a:t> = the differencing needed to eliminate trend (almost always 0 or 1);</a:t>
                </a:r>
              </a:p>
              <a:p>
                <a:pPr>
                  <a:spcBef>
                    <a:spcPts val="600"/>
                  </a:spcBef>
                </a:pPr>
                <a14:m>
                  <m:oMath xmlns:m="http://schemas.openxmlformats.org/officeDocument/2006/math">
                    <m:r>
                      <a:rPr lang="en-AU" sz="1800" i="1" dirty="0" smtClean="0">
                        <a:latin typeface="Cambria Math" panose="02040503050406030204" pitchFamily="18" charset="0"/>
                      </a:rPr>
                      <m:t>𝑞</m:t>
                    </m:r>
                  </m:oMath>
                </a14:m>
                <a:r>
                  <a:rPr lang="en-AU" sz="1800" dirty="0"/>
                  <a:t> = the order of the MA part of the model;</a:t>
                </a:r>
              </a:p>
              <a:p>
                <a:pPr>
                  <a:spcBef>
                    <a:spcPts val="600"/>
                  </a:spcBef>
                </a:pPr>
                <a:endParaRPr lang="en-AU" sz="1800" dirty="0"/>
              </a:p>
              <a:p>
                <a:pPr>
                  <a:spcBef>
                    <a:spcPts val="600"/>
                  </a:spcBef>
                </a:pPr>
                <a14:m>
                  <m:oMath xmlns:m="http://schemas.openxmlformats.org/officeDocument/2006/math">
                    <m:r>
                      <a:rPr lang="en-AU" sz="1800" b="0" i="1" dirty="0" smtClean="0">
                        <a:latin typeface="Cambria Math" panose="02040503050406030204" pitchFamily="18" charset="0"/>
                      </a:rPr>
                      <m:t>𝑝</m:t>
                    </m:r>
                    <m:r>
                      <a:rPr lang="en-AU" sz="1800" b="0" i="1" dirty="0" smtClean="0">
                        <a:latin typeface="Cambria Math" panose="02040503050406030204" pitchFamily="18" charset="0"/>
                      </a:rPr>
                      <m:t>, </m:t>
                    </m:r>
                    <m:r>
                      <a:rPr lang="en-AU" sz="1800" b="0" i="1" dirty="0" smtClean="0">
                        <a:latin typeface="Cambria Math" panose="02040503050406030204" pitchFamily="18" charset="0"/>
                      </a:rPr>
                      <m:t>𝑑</m:t>
                    </m:r>
                    <m:r>
                      <a:rPr lang="en-AU" sz="1800" b="0" i="1" dirty="0" smtClean="0">
                        <a:latin typeface="Cambria Math" panose="02040503050406030204" pitchFamily="18" charset="0"/>
                      </a:rPr>
                      <m:t>, </m:t>
                    </m:r>
                    <m:r>
                      <a:rPr lang="en-AU" sz="1800" b="0" i="1" dirty="0" smtClean="0">
                        <a:latin typeface="Cambria Math" panose="02040503050406030204" pitchFamily="18" charset="0"/>
                      </a:rPr>
                      <m:t>𝑞</m:t>
                    </m:r>
                  </m:oMath>
                </a14:m>
                <a:r>
                  <a:rPr lang="en-AU" sz="1800" dirty="0"/>
                  <a:t>, are all integers, and can also be zero.</a:t>
                </a:r>
              </a:p>
              <a:p>
                <a:pPr>
                  <a:spcBef>
                    <a:spcPts val="1800"/>
                  </a:spcBef>
                </a:pPr>
                <a:endParaRPr lang="en-AU" sz="1800" dirty="0"/>
              </a:p>
              <a:p>
                <a:endParaRPr lang="en-AU" dirty="0"/>
              </a:p>
            </p:txBody>
          </p:sp>
        </mc:Choice>
        <mc:Fallback xmlns="">
          <p:sp>
            <p:nvSpPr>
              <p:cNvPr id="3" name="Text Placeholder 2">
                <a:extLst>
                  <a:ext uri="{FF2B5EF4-FFF2-40B4-BE49-F238E27FC236}">
                    <a16:creationId xmlns:a16="http://schemas.microsoft.com/office/drawing/2014/main" id="{91FBD7D0-6C07-4720-81A8-144A7E35BBE6}"/>
                  </a:ext>
                </a:extLst>
              </p:cNvPr>
              <p:cNvSpPr>
                <a:spLocks noGrp="1" noRot="1" noChangeAspect="1" noMove="1" noResize="1" noEditPoints="1" noAdjustHandles="1" noChangeArrowheads="1" noChangeShapeType="1" noTextEdit="1"/>
              </p:cNvSpPr>
              <p:nvPr>
                <p:ph type="body" idx="10"/>
              </p:nvPr>
            </p:nvSpPr>
            <p:spPr>
              <a:xfrm>
                <a:off x="899591" y="1203598"/>
                <a:ext cx="7798321" cy="3095625"/>
              </a:xfrm>
              <a:blipFill>
                <a:blip r:embed="rId3"/>
                <a:stretch>
                  <a:fillRect l="-19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19D8D1-101D-2EC6-BF0C-826398195848}"/>
                  </a:ext>
                </a:extLst>
              </p:cNvPr>
              <p:cNvSpPr txBox="1"/>
              <p:nvPr/>
            </p:nvSpPr>
            <p:spPr>
              <a:xfrm>
                <a:off x="552347" y="3744528"/>
                <a:ext cx="4970079" cy="390748"/>
              </a:xfrm>
              <a:prstGeom prst="rect">
                <a:avLst/>
              </a:prstGeom>
            </p:spPr>
            <p:txBody>
              <a:bodyPr wrap="none" rtlCol="0">
                <a:spAutoFit/>
              </a:bodyPr>
              <a:lstStyle/>
              <a:p>
                <a:pPr marL="342900" indent="-342900" eaLnBrk="1" fontAlgn="auto" hangingPunct="1">
                  <a:spcBef>
                    <a:spcPct val="20000"/>
                  </a:spcBef>
                  <a:spcAft>
                    <a:spcPts val="0"/>
                  </a:spcAft>
                </a:pPr>
                <a14:m>
                  <m:oMathPara xmlns:m="http://schemas.openxmlformats.org/officeDocument/2006/math">
                    <m:oMathParaPr>
                      <m:jc m:val="centerGroup"/>
                    </m:oMathParaPr>
                    <m:oMath xmlns:m="http://schemas.openxmlformats.org/officeDocument/2006/math">
                      <m:sSub>
                        <m:sSubPr>
                          <m:ctrlPr>
                            <a:rPr lang="en-AU" sz="1800" i="1" smtClean="0">
                              <a:latin typeface="Cambria Math" panose="02040503050406030204" pitchFamily="18" charset="0"/>
                            </a:rPr>
                          </m:ctrlPr>
                        </m:sSubPr>
                        <m:e>
                          <m:r>
                            <a:rPr lang="en-AU" sz="1800" b="0" i="1" smtClean="0">
                              <a:latin typeface="Cambria Math" panose="02040503050406030204" pitchFamily="18" charset="0"/>
                            </a:rPr>
                            <m:t>𝑌</m:t>
                          </m:r>
                        </m:e>
                        <m:sub>
                          <m:r>
                            <a:rPr lang="en-AU" sz="1800" b="0" i="1" smtClean="0">
                              <a:latin typeface="Cambria Math" panose="02040503050406030204" pitchFamily="18" charset="0"/>
                            </a:rPr>
                            <m:t>𝑡</m:t>
                          </m:r>
                        </m:sub>
                      </m:sSub>
                      <m:r>
                        <a:rPr lang="en-AU" sz="1800" b="1" i="0" smtClean="0">
                          <a:latin typeface="Cambria Math" panose="02040503050406030204" pitchFamily="18" charset="0"/>
                        </a:rPr>
                        <m:t>=</m:t>
                      </m:r>
                      <m:r>
                        <a:rPr lang="en-AU" sz="1800" b="0" i="1" smtClean="0">
                          <a:latin typeface="Cambria Math" panose="02040503050406030204" pitchFamily="18" charset="0"/>
                        </a:rPr>
                        <m:t>𝑐</m:t>
                      </m:r>
                      <m:r>
                        <a:rPr lang="en-AU" sz="1800" b="0" i="1" smtClean="0">
                          <a:latin typeface="Cambria Math" panose="02040503050406030204" pitchFamily="18" charset="0"/>
                        </a:rPr>
                        <m:t>+</m:t>
                      </m:r>
                      <m:sSub>
                        <m:sSubPr>
                          <m:ctrlPr>
                            <a:rPr lang="el-GR" sz="1800" i="1" smtClean="0">
                              <a:latin typeface="Cambria Math" panose="02040503050406030204" pitchFamily="18" charset="0"/>
                            </a:rPr>
                          </m:ctrlPr>
                        </m:sSubPr>
                        <m:e>
                          <m:r>
                            <a:rPr lang="el-GR" sz="1800" b="0" i="1">
                              <a:latin typeface="Cambria Math" panose="02040503050406030204" pitchFamily="18" charset="0"/>
                            </a:rPr>
                            <m:t>𝜙</m:t>
                          </m:r>
                        </m:e>
                        <m:sub>
                          <m:r>
                            <a:rPr lang="en-AU" sz="1800" b="0" i="1" smtClean="0">
                              <a:latin typeface="Cambria Math" panose="02040503050406030204" pitchFamily="18" charset="0"/>
                            </a:rPr>
                            <m:t>1</m:t>
                          </m:r>
                        </m:sub>
                      </m:sSub>
                      <m:sSub>
                        <m:sSubPr>
                          <m:ctrlPr>
                            <a:rPr lang="el-GR" sz="1800" i="1" smtClean="0">
                              <a:latin typeface="Cambria Math" panose="02040503050406030204" pitchFamily="18" charset="0"/>
                            </a:rPr>
                          </m:ctrlPr>
                        </m:sSubPr>
                        <m:e>
                          <m:r>
                            <a:rPr lang="en-AU" sz="1800" b="0" i="1" smtClean="0">
                              <a:latin typeface="Cambria Math" panose="02040503050406030204" pitchFamily="18" charset="0"/>
                            </a:rPr>
                            <m:t>𝑌</m:t>
                          </m:r>
                        </m:e>
                        <m:sub>
                          <m:r>
                            <a:rPr lang="en-AU" sz="1800" b="0" i="1" smtClean="0">
                              <a:latin typeface="Cambria Math" panose="02040503050406030204" pitchFamily="18" charset="0"/>
                            </a:rPr>
                            <m:t>𝑡</m:t>
                          </m:r>
                          <m:r>
                            <a:rPr lang="en-AU" sz="1800" b="0" i="1" smtClean="0">
                              <a:latin typeface="Cambria Math" panose="02040503050406030204" pitchFamily="18" charset="0"/>
                            </a:rPr>
                            <m:t>−1</m:t>
                          </m:r>
                        </m:sub>
                      </m:sSub>
                      <m:r>
                        <a:rPr lang="en-AU" sz="1800" b="0" i="1" smtClean="0">
                          <a:latin typeface="Cambria Math" panose="02040503050406030204" pitchFamily="18" charset="0"/>
                        </a:rPr>
                        <m:t>+</m:t>
                      </m:r>
                      <m:sSub>
                        <m:sSubPr>
                          <m:ctrlPr>
                            <a:rPr lang="el-GR" sz="1800" i="1">
                              <a:latin typeface="Cambria Math" panose="02040503050406030204" pitchFamily="18" charset="0"/>
                            </a:rPr>
                          </m:ctrlPr>
                        </m:sSubPr>
                        <m:e>
                          <m:r>
                            <a:rPr lang="el-GR" sz="1800" i="1">
                              <a:latin typeface="Cambria Math" panose="02040503050406030204" pitchFamily="18" charset="0"/>
                            </a:rPr>
                            <m:t>𝜙</m:t>
                          </m:r>
                        </m:e>
                        <m:sub>
                          <m:r>
                            <a:rPr lang="en-AU" sz="1800" b="0" i="1" smtClean="0">
                              <a:latin typeface="Cambria Math" panose="02040503050406030204" pitchFamily="18" charset="0"/>
                            </a:rPr>
                            <m:t>2</m:t>
                          </m:r>
                        </m:sub>
                      </m:sSub>
                      <m:sSub>
                        <m:sSubPr>
                          <m:ctrlPr>
                            <a:rPr lang="el-GR" sz="1800" i="1">
                              <a:latin typeface="Cambria Math" panose="02040503050406030204" pitchFamily="18" charset="0"/>
                            </a:rPr>
                          </m:ctrlPr>
                        </m:sSubPr>
                        <m:e>
                          <m:r>
                            <a:rPr lang="en-AU" sz="1800" i="1">
                              <a:latin typeface="Cambria Math" panose="02040503050406030204" pitchFamily="18" charset="0"/>
                            </a:rPr>
                            <m:t>𝑌</m:t>
                          </m:r>
                        </m:e>
                        <m:sub>
                          <m:r>
                            <a:rPr lang="en-AU" sz="1800" i="1">
                              <a:latin typeface="Cambria Math" panose="02040503050406030204" pitchFamily="18" charset="0"/>
                            </a:rPr>
                            <m:t>𝑡</m:t>
                          </m:r>
                          <m:r>
                            <a:rPr lang="en-AU" sz="1800" i="1">
                              <a:latin typeface="Cambria Math" panose="02040503050406030204" pitchFamily="18" charset="0"/>
                            </a:rPr>
                            <m:t>−2</m:t>
                          </m:r>
                        </m:sub>
                      </m:sSub>
                      <m:r>
                        <a:rPr lang="en-AU" sz="1800" i="1">
                          <a:latin typeface="Cambria Math" panose="02040503050406030204" pitchFamily="18" charset="0"/>
                        </a:rPr>
                        <m:t>+</m:t>
                      </m:r>
                      <m:r>
                        <a:rPr lang="en-AU" sz="1800" b="0" i="0" smtClean="0">
                          <a:latin typeface="Cambria Math" panose="02040503050406030204" pitchFamily="18" charset="0"/>
                        </a:rPr>
                        <m:t>…+</m:t>
                      </m:r>
                      <m:sSub>
                        <m:sSubPr>
                          <m:ctrlPr>
                            <a:rPr lang="el-GR" sz="1800" i="1">
                              <a:latin typeface="Cambria Math" panose="02040503050406030204" pitchFamily="18" charset="0"/>
                            </a:rPr>
                          </m:ctrlPr>
                        </m:sSubPr>
                        <m:e>
                          <m:r>
                            <a:rPr lang="el-GR" sz="1800" i="1">
                              <a:latin typeface="Cambria Math" panose="02040503050406030204" pitchFamily="18" charset="0"/>
                            </a:rPr>
                            <m:t>𝜙</m:t>
                          </m:r>
                        </m:e>
                        <m:sub>
                          <m:r>
                            <a:rPr lang="en-AU" sz="1800" b="0" i="1" smtClean="0">
                              <a:latin typeface="Cambria Math" panose="02040503050406030204" pitchFamily="18" charset="0"/>
                            </a:rPr>
                            <m:t>𝑝</m:t>
                          </m:r>
                        </m:sub>
                      </m:sSub>
                      <m:sSub>
                        <m:sSubPr>
                          <m:ctrlPr>
                            <a:rPr lang="el-GR" sz="1800" i="1">
                              <a:latin typeface="Cambria Math" panose="02040503050406030204" pitchFamily="18" charset="0"/>
                            </a:rPr>
                          </m:ctrlPr>
                        </m:sSubPr>
                        <m:e>
                          <m:r>
                            <a:rPr lang="en-AU" sz="1800" i="1">
                              <a:latin typeface="Cambria Math" panose="02040503050406030204" pitchFamily="18" charset="0"/>
                            </a:rPr>
                            <m:t>𝑌</m:t>
                          </m:r>
                        </m:e>
                        <m:sub>
                          <m:r>
                            <a:rPr lang="en-AU" sz="1800" i="1">
                              <a:latin typeface="Cambria Math" panose="02040503050406030204" pitchFamily="18" charset="0"/>
                            </a:rPr>
                            <m:t>𝑡</m:t>
                          </m:r>
                          <m:r>
                            <a:rPr lang="en-AU" sz="1800" i="1">
                              <a:latin typeface="Cambria Math" panose="02040503050406030204" pitchFamily="18" charset="0"/>
                            </a:rPr>
                            <m:t>−</m:t>
                          </m:r>
                          <m:r>
                            <a:rPr lang="en-AU" sz="1800" b="0" i="1" smtClean="0">
                              <a:latin typeface="Cambria Math" panose="02040503050406030204" pitchFamily="18" charset="0"/>
                            </a:rPr>
                            <m:t>𝑝</m:t>
                          </m:r>
                        </m:sub>
                      </m:sSub>
                      <m:r>
                        <a:rPr lang="en-AU" sz="1800" i="1">
                          <a:latin typeface="Cambria Math" panose="02040503050406030204" pitchFamily="18" charset="0"/>
                        </a:rPr>
                        <m:t>+</m:t>
                      </m:r>
                      <m:sSub>
                        <m:sSubPr>
                          <m:ctrlPr>
                            <a:rPr lang="en-AU" sz="1800" i="1" smtClean="0">
                              <a:latin typeface="Cambria Math" panose="02040503050406030204" pitchFamily="18" charset="0"/>
                            </a:rPr>
                          </m:ctrlPr>
                        </m:sSubPr>
                        <m:e>
                          <m:r>
                            <a:rPr lang="en-AU" sz="1800" i="1" smtClean="0">
                              <a:latin typeface="Cambria Math" panose="02040503050406030204" pitchFamily="18" charset="0"/>
                              <a:ea typeface="Cambria Math" panose="02040503050406030204" pitchFamily="18" charset="0"/>
                            </a:rPr>
                            <m:t>𝜖</m:t>
                          </m:r>
                        </m:e>
                        <m:sub>
                          <m:r>
                            <a:rPr lang="en-AU" sz="1800" b="0" i="1" smtClean="0">
                              <a:latin typeface="Cambria Math" panose="02040503050406030204" pitchFamily="18" charset="0"/>
                            </a:rPr>
                            <m:t>𝑡</m:t>
                          </m:r>
                        </m:sub>
                      </m:sSub>
                    </m:oMath>
                  </m:oMathPara>
                </a14:m>
                <a:endParaRPr kumimoji="0" lang="en-AU" sz="1800" i="0" u="none" strike="noStrike" kern="1200" cap="none" spc="0" normalizeH="0" baseline="0" noProof="0" dirty="0">
                  <a:ln>
                    <a:noFill/>
                  </a:ln>
                  <a:solidFill>
                    <a:schemeClr val="tx1"/>
                  </a:solidFill>
                  <a:effectLst/>
                  <a:uLnTx/>
                  <a:uFillTx/>
                  <a:latin typeface="Sommet bold"/>
                  <a:ea typeface="+mn-ea"/>
                </a:endParaRPr>
              </a:p>
            </p:txBody>
          </p:sp>
        </mc:Choice>
        <mc:Fallback xmlns="">
          <p:sp>
            <p:nvSpPr>
              <p:cNvPr id="4" name="TextBox 3">
                <a:extLst>
                  <a:ext uri="{FF2B5EF4-FFF2-40B4-BE49-F238E27FC236}">
                    <a16:creationId xmlns:a16="http://schemas.microsoft.com/office/drawing/2014/main" id="{2219D8D1-101D-2EC6-BF0C-826398195848}"/>
                  </a:ext>
                </a:extLst>
              </p:cNvPr>
              <p:cNvSpPr txBox="1">
                <a:spLocks noRot="1" noChangeAspect="1" noMove="1" noResize="1" noEditPoints="1" noAdjustHandles="1" noChangeArrowheads="1" noChangeShapeType="1" noTextEdit="1"/>
              </p:cNvSpPr>
              <p:nvPr/>
            </p:nvSpPr>
            <p:spPr>
              <a:xfrm>
                <a:off x="552347" y="3744528"/>
                <a:ext cx="4970079" cy="390748"/>
              </a:xfrm>
              <a:prstGeom prst="rect">
                <a:avLst/>
              </a:prstGeom>
              <a:blipFill>
                <a:blip r:embed="rId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F652F21-048C-FE33-1495-B60ACC454F73}"/>
                  </a:ext>
                </a:extLst>
              </p:cNvPr>
              <p:cNvSpPr txBox="1"/>
              <p:nvPr/>
            </p:nvSpPr>
            <p:spPr>
              <a:xfrm>
                <a:off x="552347" y="4186990"/>
                <a:ext cx="4881465" cy="390748"/>
              </a:xfrm>
              <a:prstGeom prst="rect">
                <a:avLst/>
              </a:prstGeom>
            </p:spPr>
            <p:txBody>
              <a:bodyPr wrap="none" rtlCol="0">
                <a:spAutoFit/>
              </a:bodyPr>
              <a:lstStyle/>
              <a:p>
                <a:pPr marL="342900" indent="-342900" eaLnBrk="1" fontAlgn="auto" hangingPunct="1">
                  <a:spcBef>
                    <a:spcPct val="20000"/>
                  </a:spcBef>
                  <a:spcAft>
                    <a:spcPts val="0"/>
                  </a:spcAft>
                </a:pPr>
                <a14:m>
                  <m:oMathPara xmlns:m="http://schemas.openxmlformats.org/officeDocument/2006/math">
                    <m:oMathParaPr>
                      <m:jc m:val="centerGroup"/>
                    </m:oMathParaPr>
                    <m:oMath xmlns:m="http://schemas.openxmlformats.org/officeDocument/2006/math">
                      <m:sSub>
                        <m:sSubPr>
                          <m:ctrlPr>
                            <a:rPr lang="en-AU" sz="1800" i="1" smtClean="0">
                              <a:latin typeface="Cambria Math" panose="02040503050406030204" pitchFamily="18" charset="0"/>
                            </a:rPr>
                          </m:ctrlPr>
                        </m:sSubPr>
                        <m:e>
                          <m:r>
                            <a:rPr lang="en-AU" sz="1800" b="0" i="1" smtClean="0">
                              <a:latin typeface="Cambria Math" panose="02040503050406030204" pitchFamily="18" charset="0"/>
                            </a:rPr>
                            <m:t>𝑌</m:t>
                          </m:r>
                        </m:e>
                        <m:sub>
                          <m:r>
                            <a:rPr lang="en-AU" sz="1800" b="0" i="1" smtClean="0">
                              <a:latin typeface="Cambria Math" panose="02040503050406030204" pitchFamily="18" charset="0"/>
                            </a:rPr>
                            <m:t>𝑡</m:t>
                          </m:r>
                        </m:sub>
                      </m:sSub>
                      <m:r>
                        <a:rPr lang="en-AU" sz="1800" b="1" i="0" smtClean="0">
                          <a:latin typeface="Cambria Math" panose="02040503050406030204" pitchFamily="18" charset="0"/>
                        </a:rPr>
                        <m:t>=</m:t>
                      </m:r>
                      <m:r>
                        <a:rPr lang="en-AU" sz="1800" b="0" i="1" smtClean="0">
                          <a:latin typeface="Cambria Math" panose="02040503050406030204" pitchFamily="18" charset="0"/>
                        </a:rPr>
                        <m:t>𝑐</m:t>
                      </m:r>
                      <m:r>
                        <a:rPr lang="en-AU" sz="1800" b="0" i="1" smtClean="0">
                          <a:latin typeface="Cambria Math" panose="02040503050406030204" pitchFamily="18" charset="0"/>
                        </a:rPr>
                        <m:t>+</m:t>
                      </m:r>
                      <m:sSub>
                        <m:sSubPr>
                          <m:ctrlPr>
                            <a:rPr lang="en-AU" sz="1800" b="0" i="1" smtClean="0">
                              <a:latin typeface="Cambria Math" panose="02040503050406030204" pitchFamily="18" charset="0"/>
                            </a:rPr>
                          </m:ctrlPr>
                        </m:sSubPr>
                        <m:e>
                          <m:r>
                            <a:rPr lang="en-AU" sz="1800" b="0" i="1" smtClean="0">
                              <a:latin typeface="Cambria Math" panose="02040503050406030204" pitchFamily="18" charset="0"/>
                              <a:ea typeface="Cambria Math" panose="02040503050406030204" pitchFamily="18" charset="0"/>
                            </a:rPr>
                            <m:t>𝜖</m:t>
                          </m:r>
                        </m:e>
                        <m:sub>
                          <m:r>
                            <a:rPr lang="en-AU" sz="1800" b="0" i="1" smtClean="0">
                              <a:latin typeface="Cambria Math" panose="02040503050406030204" pitchFamily="18" charset="0"/>
                            </a:rPr>
                            <m:t>𝑡</m:t>
                          </m:r>
                        </m:sub>
                      </m:sSub>
                      <m:r>
                        <a:rPr lang="en-AU" sz="1800" b="0" i="1" smtClean="0">
                          <a:latin typeface="Cambria Math" panose="02040503050406030204" pitchFamily="18" charset="0"/>
                        </a:rPr>
                        <m:t>+</m:t>
                      </m:r>
                      <m:sSub>
                        <m:sSubPr>
                          <m:ctrlPr>
                            <a:rPr lang="el-GR" sz="1800" i="1" smtClean="0">
                              <a:latin typeface="Cambria Math" panose="02040503050406030204" pitchFamily="18" charset="0"/>
                            </a:rPr>
                          </m:ctrlPr>
                        </m:sSubPr>
                        <m:e>
                          <m:r>
                            <a:rPr lang="el-GR" sz="1800" b="0" i="1" smtClean="0">
                              <a:latin typeface="Cambria Math" panose="02040503050406030204" pitchFamily="18" charset="0"/>
                              <a:ea typeface="Cambria Math" panose="02040503050406030204" pitchFamily="18" charset="0"/>
                            </a:rPr>
                            <m:t>𝜃</m:t>
                          </m:r>
                        </m:e>
                        <m:sub>
                          <m:r>
                            <a:rPr lang="en-AU" sz="1800" b="0" i="1" smtClean="0">
                              <a:latin typeface="Cambria Math" panose="02040503050406030204" pitchFamily="18" charset="0"/>
                            </a:rPr>
                            <m:t>1</m:t>
                          </m:r>
                        </m:sub>
                      </m:sSub>
                      <m:sSub>
                        <m:sSubPr>
                          <m:ctrlPr>
                            <a:rPr lang="el-GR" sz="1800" i="1" smtClean="0">
                              <a:latin typeface="Cambria Math" panose="02040503050406030204" pitchFamily="18" charset="0"/>
                            </a:rPr>
                          </m:ctrlPr>
                        </m:sSubPr>
                        <m:e>
                          <m:r>
                            <a:rPr lang="el-GR" sz="1800" i="1" smtClean="0">
                              <a:latin typeface="Cambria Math" panose="02040503050406030204" pitchFamily="18" charset="0"/>
                              <a:ea typeface="Cambria Math" panose="02040503050406030204" pitchFamily="18" charset="0"/>
                            </a:rPr>
                            <m:t>𝜖</m:t>
                          </m:r>
                        </m:e>
                        <m:sub>
                          <m:r>
                            <a:rPr lang="en-AU" sz="1800" b="0" i="1" smtClean="0">
                              <a:latin typeface="Cambria Math" panose="02040503050406030204" pitchFamily="18" charset="0"/>
                            </a:rPr>
                            <m:t>𝑡</m:t>
                          </m:r>
                          <m:r>
                            <a:rPr lang="en-AU" sz="1800" b="0" i="1" smtClean="0">
                              <a:latin typeface="Cambria Math" panose="02040503050406030204" pitchFamily="18" charset="0"/>
                            </a:rPr>
                            <m:t>−1</m:t>
                          </m:r>
                        </m:sub>
                      </m:sSub>
                      <m:r>
                        <a:rPr lang="en-AU" sz="1800" b="0" i="1" smtClean="0">
                          <a:latin typeface="Cambria Math" panose="02040503050406030204" pitchFamily="18" charset="0"/>
                        </a:rPr>
                        <m:t>+</m:t>
                      </m:r>
                      <m:sSub>
                        <m:sSubPr>
                          <m:ctrlPr>
                            <a:rPr lang="el-GR" sz="1800" i="1">
                              <a:latin typeface="Cambria Math" panose="02040503050406030204" pitchFamily="18" charset="0"/>
                            </a:rPr>
                          </m:ctrlPr>
                        </m:sSubPr>
                        <m:e>
                          <m:r>
                            <a:rPr lang="el-GR" sz="1800" i="1" smtClean="0">
                              <a:latin typeface="Cambria Math" panose="02040503050406030204" pitchFamily="18" charset="0"/>
                              <a:ea typeface="Cambria Math" panose="02040503050406030204" pitchFamily="18" charset="0"/>
                            </a:rPr>
                            <m:t>𝜃</m:t>
                          </m:r>
                        </m:e>
                        <m:sub>
                          <m:r>
                            <a:rPr lang="en-AU" sz="1800" b="0" i="1" smtClean="0">
                              <a:latin typeface="Cambria Math" panose="02040503050406030204" pitchFamily="18" charset="0"/>
                            </a:rPr>
                            <m:t>2</m:t>
                          </m:r>
                        </m:sub>
                      </m:sSub>
                      <m:sSub>
                        <m:sSubPr>
                          <m:ctrlPr>
                            <a:rPr lang="el-GR" sz="1800" i="1">
                              <a:latin typeface="Cambria Math" panose="02040503050406030204" pitchFamily="18" charset="0"/>
                            </a:rPr>
                          </m:ctrlPr>
                        </m:sSubPr>
                        <m:e>
                          <m:r>
                            <a:rPr lang="el-GR" sz="1800" i="1" smtClean="0">
                              <a:latin typeface="Cambria Math" panose="02040503050406030204" pitchFamily="18" charset="0"/>
                              <a:ea typeface="Cambria Math" panose="02040503050406030204" pitchFamily="18" charset="0"/>
                            </a:rPr>
                            <m:t>𝜖</m:t>
                          </m:r>
                        </m:e>
                        <m:sub>
                          <m:r>
                            <a:rPr lang="en-AU" sz="1800" i="1">
                              <a:latin typeface="Cambria Math" panose="02040503050406030204" pitchFamily="18" charset="0"/>
                            </a:rPr>
                            <m:t>𝑡</m:t>
                          </m:r>
                          <m:r>
                            <a:rPr lang="en-AU" sz="1800" i="1">
                              <a:latin typeface="Cambria Math" panose="02040503050406030204" pitchFamily="18" charset="0"/>
                            </a:rPr>
                            <m:t>−2</m:t>
                          </m:r>
                        </m:sub>
                      </m:sSub>
                      <m:r>
                        <a:rPr lang="en-AU" sz="1800" i="1">
                          <a:latin typeface="Cambria Math" panose="02040503050406030204" pitchFamily="18" charset="0"/>
                        </a:rPr>
                        <m:t>+</m:t>
                      </m:r>
                      <m:r>
                        <a:rPr lang="en-AU" sz="1800" b="0" i="0" smtClean="0">
                          <a:latin typeface="Cambria Math" panose="02040503050406030204" pitchFamily="18" charset="0"/>
                        </a:rPr>
                        <m:t>…+</m:t>
                      </m:r>
                      <m:sSub>
                        <m:sSubPr>
                          <m:ctrlPr>
                            <a:rPr lang="el-GR" sz="1800" i="1">
                              <a:latin typeface="Cambria Math" panose="02040503050406030204" pitchFamily="18" charset="0"/>
                            </a:rPr>
                          </m:ctrlPr>
                        </m:sSubPr>
                        <m:e>
                          <m:r>
                            <a:rPr lang="el-GR" sz="1800" i="1" smtClean="0">
                              <a:latin typeface="Cambria Math" panose="02040503050406030204" pitchFamily="18" charset="0"/>
                              <a:ea typeface="Cambria Math" panose="02040503050406030204" pitchFamily="18" charset="0"/>
                            </a:rPr>
                            <m:t>𝜃</m:t>
                          </m:r>
                        </m:e>
                        <m:sub>
                          <m:r>
                            <a:rPr lang="en-AU" sz="1800" b="0" i="1" smtClean="0">
                              <a:latin typeface="Cambria Math" panose="02040503050406030204" pitchFamily="18" charset="0"/>
                            </a:rPr>
                            <m:t>𝑞</m:t>
                          </m:r>
                        </m:sub>
                      </m:sSub>
                      <m:sSub>
                        <m:sSubPr>
                          <m:ctrlPr>
                            <a:rPr lang="el-GR" sz="1800" i="1">
                              <a:latin typeface="Cambria Math" panose="02040503050406030204" pitchFamily="18" charset="0"/>
                            </a:rPr>
                          </m:ctrlPr>
                        </m:sSubPr>
                        <m:e>
                          <m:r>
                            <a:rPr lang="el-GR" sz="1800" i="1" smtClean="0">
                              <a:latin typeface="Cambria Math" panose="02040503050406030204" pitchFamily="18" charset="0"/>
                              <a:ea typeface="Cambria Math" panose="02040503050406030204" pitchFamily="18" charset="0"/>
                            </a:rPr>
                            <m:t>𝜖</m:t>
                          </m:r>
                        </m:e>
                        <m:sub>
                          <m:r>
                            <a:rPr lang="en-AU" sz="1800" i="1">
                              <a:latin typeface="Cambria Math" panose="02040503050406030204" pitchFamily="18" charset="0"/>
                            </a:rPr>
                            <m:t>𝑡</m:t>
                          </m:r>
                          <m:r>
                            <a:rPr lang="en-AU" sz="1800" i="1">
                              <a:latin typeface="Cambria Math" panose="02040503050406030204" pitchFamily="18" charset="0"/>
                            </a:rPr>
                            <m:t>−</m:t>
                          </m:r>
                          <m:r>
                            <a:rPr lang="en-AU" sz="1800" b="0" i="1" smtClean="0">
                              <a:latin typeface="Cambria Math" panose="02040503050406030204" pitchFamily="18" charset="0"/>
                            </a:rPr>
                            <m:t>𝑞</m:t>
                          </m:r>
                        </m:sub>
                      </m:sSub>
                    </m:oMath>
                  </m:oMathPara>
                </a14:m>
                <a:endParaRPr kumimoji="0" lang="en-AU" sz="1800" i="0" u="none" strike="noStrike" kern="1200" cap="none" spc="0" normalizeH="0" baseline="0" noProof="0" dirty="0">
                  <a:ln>
                    <a:noFill/>
                  </a:ln>
                  <a:solidFill>
                    <a:schemeClr val="tx1"/>
                  </a:solidFill>
                  <a:effectLst/>
                  <a:uLnTx/>
                  <a:uFillTx/>
                  <a:latin typeface="Sommet bold"/>
                  <a:ea typeface="+mn-ea"/>
                </a:endParaRPr>
              </a:p>
            </p:txBody>
          </p:sp>
        </mc:Choice>
        <mc:Fallback xmlns="">
          <p:sp>
            <p:nvSpPr>
              <p:cNvPr id="5" name="TextBox 4">
                <a:extLst>
                  <a:ext uri="{FF2B5EF4-FFF2-40B4-BE49-F238E27FC236}">
                    <a16:creationId xmlns:a16="http://schemas.microsoft.com/office/drawing/2014/main" id="{0F652F21-048C-FE33-1495-B60ACC454F73}"/>
                  </a:ext>
                </a:extLst>
              </p:cNvPr>
              <p:cNvSpPr txBox="1">
                <a:spLocks noRot="1" noChangeAspect="1" noMove="1" noResize="1" noEditPoints="1" noAdjustHandles="1" noChangeArrowheads="1" noChangeShapeType="1" noTextEdit="1"/>
              </p:cNvSpPr>
              <p:nvPr/>
            </p:nvSpPr>
            <p:spPr>
              <a:xfrm>
                <a:off x="552347" y="4186990"/>
                <a:ext cx="4881465" cy="390748"/>
              </a:xfrm>
              <a:prstGeom prst="rect">
                <a:avLst/>
              </a:prstGeom>
              <a:blipFill>
                <a:blip r:embed="rId5"/>
                <a:stretch>
                  <a:fillRect b="-3125"/>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A007E684-59B4-F871-D0AB-1DD04BBCC96E}"/>
              </a:ext>
            </a:extLst>
          </p:cNvPr>
          <p:cNvGrpSpPr/>
          <p:nvPr/>
        </p:nvGrpSpPr>
        <p:grpSpPr>
          <a:xfrm>
            <a:off x="4139952" y="3626519"/>
            <a:ext cx="4743025" cy="508757"/>
            <a:chOff x="4139952" y="3626519"/>
            <a:chExt cx="4743025" cy="508757"/>
          </a:xfrm>
        </p:grpSpPr>
        <p:sp>
          <p:nvSpPr>
            <p:cNvPr id="6" name="Oval 5">
              <a:extLst>
                <a:ext uri="{FF2B5EF4-FFF2-40B4-BE49-F238E27FC236}">
                  <a16:creationId xmlns:a16="http://schemas.microsoft.com/office/drawing/2014/main" id="{7A508031-AAB6-F0EF-C961-630BA33FC0B0}"/>
                </a:ext>
              </a:extLst>
            </p:cNvPr>
            <p:cNvSpPr/>
            <p:nvPr/>
          </p:nvSpPr>
          <p:spPr>
            <a:xfrm>
              <a:off x="4139952" y="3888188"/>
              <a:ext cx="288032" cy="247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D5D330-EAE5-A66B-DB53-4C7C6FCA14A3}"/>
                </a:ext>
              </a:extLst>
            </p:cNvPr>
            <p:cNvSpPr txBox="1"/>
            <p:nvPr/>
          </p:nvSpPr>
          <p:spPr>
            <a:xfrm>
              <a:off x="5561949" y="3626519"/>
              <a:ext cx="3321028" cy="446276"/>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b="1" i="0" u="none" strike="noStrike" kern="1200" cap="none" spc="0" normalizeH="0" baseline="0" noProof="0" dirty="0">
                  <a:ln>
                    <a:noFill/>
                  </a:ln>
                  <a:solidFill>
                    <a:schemeClr val="accent1"/>
                  </a:solidFill>
                  <a:effectLst/>
                  <a:uLnTx/>
                  <a:uFillTx/>
                  <a:latin typeface="+mn-lt"/>
                  <a:ea typeface="+mn-ea"/>
                  <a:cs typeface="+mn-cs"/>
                </a:rPr>
                <a:t>p is the order of the autoregressive component</a:t>
              </a:r>
            </a:p>
          </p:txBody>
        </p:sp>
      </p:grpSp>
      <p:grpSp>
        <p:nvGrpSpPr>
          <p:cNvPr id="11" name="Group 10">
            <a:extLst>
              <a:ext uri="{FF2B5EF4-FFF2-40B4-BE49-F238E27FC236}">
                <a16:creationId xmlns:a16="http://schemas.microsoft.com/office/drawing/2014/main" id="{4709EBF6-994C-51E6-691B-5CB9F09D2252}"/>
              </a:ext>
            </a:extLst>
          </p:cNvPr>
          <p:cNvGrpSpPr/>
          <p:nvPr/>
        </p:nvGrpSpPr>
        <p:grpSpPr>
          <a:xfrm>
            <a:off x="4502108" y="4070702"/>
            <a:ext cx="4743025" cy="508757"/>
            <a:chOff x="4139952" y="3626519"/>
            <a:chExt cx="4743025" cy="508757"/>
          </a:xfrm>
        </p:grpSpPr>
        <p:sp>
          <p:nvSpPr>
            <p:cNvPr id="12" name="Oval 11">
              <a:extLst>
                <a:ext uri="{FF2B5EF4-FFF2-40B4-BE49-F238E27FC236}">
                  <a16:creationId xmlns:a16="http://schemas.microsoft.com/office/drawing/2014/main" id="{D4EE7E32-EE84-E9CC-59F9-B59ABF966FB8}"/>
                </a:ext>
              </a:extLst>
            </p:cNvPr>
            <p:cNvSpPr/>
            <p:nvPr/>
          </p:nvSpPr>
          <p:spPr>
            <a:xfrm>
              <a:off x="4139952" y="3888188"/>
              <a:ext cx="288032" cy="24708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D889263-B7D1-4573-F074-628A0E956B2D}"/>
                </a:ext>
              </a:extLst>
            </p:cNvPr>
            <p:cNvSpPr txBox="1"/>
            <p:nvPr/>
          </p:nvSpPr>
          <p:spPr>
            <a:xfrm>
              <a:off x="5561949" y="3626519"/>
              <a:ext cx="3321028" cy="446276"/>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US" sz="1150" b="1" dirty="0">
                  <a:solidFill>
                    <a:schemeClr val="accent4"/>
                  </a:solidFill>
                  <a:latin typeface="+mn-lt"/>
                  <a:ea typeface="+mn-ea"/>
                </a:rPr>
                <a:t>q</a:t>
              </a:r>
              <a:r>
                <a:rPr kumimoji="0" lang="en-US" sz="1150" b="1" i="0" u="none" strike="noStrike" kern="1200" cap="none" spc="0" normalizeH="0" baseline="0" noProof="0" dirty="0">
                  <a:ln>
                    <a:noFill/>
                  </a:ln>
                  <a:solidFill>
                    <a:schemeClr val="accent4"/>
                  </a:solidFill>
                  <a:effectLst/>
                  <a:uLnTx/>
                  <a:uFillTx/>
                  <a:latin typeface="+mn-lt"/>
                  <a:ea typeface="+mn-ea"/>
                  <a:cs typeface="+mn-cs"/>
                </a:rPr>
                <a:t> is the order of the moving average component</a:t>
              </a:r>
            </a:p>
          </p:txBody>
        </p:sp>
      </p:grpSp>
    </p:spTree>
    <p:extLst>
      <p:ext uri="{BB962C8B-B14F-4D97-AF65-F5344CB8AC3E}">
        <p14:creationId xmlns:p14="http://schemas.microsoft.com/office/powerpoint/2010/main" val="227317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C604-B8E3-433C-B9DB-61433035988A}"/>
              </a:ext>
            </a:extLst>
          </p:cNvPr>
          <p:cNvSpPr>
            <a:spLocks noGrp="1"/>
          </p:cNvSpPr>
          <p:nvPr>
            <p:ph type="title"/>
          </p:nvPr>
        </p:nvSpPr>
        <p:spPr>
          <a:xfrm>
            <a:off x="468313" y="361950"/>
            <a:ext cx="8229600" cy="492443"/>
          </a:xfrm>
        </p:spPr>
        <p:txBody>
          <a:bodyPr/>
          <a:lstStyle/>
          <a:p>
            <a:r>
              <a:rPr lang="en-AU" sz="3200" dirty="0">
                <a:solidFill>
                  <a:srgbClr val="002060"/>
                </a:solidFill>
              </a:rPr>
              <a:t>ARIMA notation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90AFEF8-B1CF-4002-A71E-B4EA7862CA5D}"/>
                  </a:ext>
                </a:extLst>
              </p:cNvPr>
              <p:cNvSpPr>
                <a:spLocks noGrp="1"/>
              </p:cNvSpPr>
              <p:nvPr>
                <p:ph type="body" idx="10"/>
              </p:nvPr>
            </p:nvSpPr>
            <p:spPr>
              <a:xfrm>
                <a:off x="468313" y="1347614"/>
                <a:ext cx="8208962" cy="2879899"/>
              </a:xfrm>
            </p:spPr>
            <p:txBody>
              <a:bodyPr/>
              <a:lstStyle/>
              <a:p>
                <a:r>
                  <a:rPr lang="en-AU" sz="1800" dirty="0"/>
                  <a:t>A seasonal ARIMA model is indicated by:</a:t>
                </a:r>
              </a:p>
              <a:p>
                <a:endParaRPr lang="en-AU" sz="1400" dirty="0"/>
              </a:p>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𝐴𝑅𝐼𝑀𝐴</m:t>
                      </m:r>
                      <m:r>
                        <a:rPr lang="en-AU" sz="3200" i="1">
                          <a:latin typeface="Cambria Math" panose="02040503050406030204" pitchFamily="18" charset="0"/>
                        </a:rPr>
                        <m:t>(</m:t>
                      </m:r>
                      <m:r>
                        <a:rPr lang="en-AU" sz="3200" i="1">
                          <a:latin typeface="Cambria Math" panose="02040503050406030204" pitchFamily="18" charset="0"/>
                        </a:rPr>
                        <m:t>𝑝</m:t>
                      </m:r>
                      <m:r>
                        <a:rPr lang="en-AU" sz="3200" i="1">
                          <a:latin typeface="Cambria Math" panose="02040503050406030204" pitchFamily="18" charset="0"/>
                        </a:rPr>
                        <m:t>,</m:t>
                      </m:r>
                      <m:r>
                        <a:rPr lang="en-AU" sz="3200" i="1">
                          <a:latin typeface="Cambria Math" panose="02040503050406030204" pitchFamily="18" charset="0"/>
                        </a:rPr>
                        <m:t>𝑑</m:t>
                      </m:r>
                      <m:r>
                        <a:rPr lang="en-AU" sz="3200" i="1">
                          <a:latin typeface="Cambria Math" panose="02040503050406030204" pitchFamily="18" charset="0"/>
                        </a:rPr>
                        <m:t>,</m:t>
                      </m:r>
                      <m:r>
                        <a:rPr lang="en-AU" sz="3200" i="1">
                          <a:latin typeface="Cambria Math" panose="02040503050406030204" pitchFamily="18" charset="0"/>
                        </a:rPr>
                        <m:t>𝑞</m:t>
                      </m:r>
                      <m:r>
                        <a:rPr lang="en-AU" sz="3200" i="1">
                          <a:latin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𝑃</m:t>
                      </m:r>
                      <m:r>
                        <a:rPr lang="en-AU" sz="3200" b="0" i="1" smtClean="0">
                          <a:latin typeface="Cambria Math" panose="02040503050406030204" pitchFamily="18" charset="0"/>
                          <a:ea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𝐷</m:t>
                      </m:r>
                      <m:r>
                        <a:rPr lang="en-AU" sz="3200" b="0" i="1" smtClean="0">
                          <a:latin typeface="Cambria Math" panose="02040503050406030204" pitchFamily="18" charset="0"/>
                          <a:ea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𝑄</m:t>
                      </m:r>
                      <m:r>
                        <a:rPr lang="en-AU" sz="3200" b="0" i="1" smtClean="0">
                          <a:latin typeface="Cambria Math" panose="02040503050406030204" pitchFamily="18" charset="0"/>
                          <a:ea typeface="Cambria Math" panose="02040503050406030204" pitchFamily="18" charset="0"/>
                        </a:rPr>
                        <m:t>)</m:t>
                      </m:r>
                    </m:oMath>
                  </m:oMathPara>
                </a14:m>
                <a:endParaRPr lang="en-AU" sz="3200" dirty="0"/>
              </a:p>
              <a:p>
                <a:endParaRPr lang="en-AU" dirty="0"/>
              </a:p>
              <a:p>
                <a:r>
                  <a:rPr lang="en-AU" sz="1800" dirty="0"/>
                  <a:t>Where </a:t>
                </a:r>
                <a14:m>
                  <m:oMath xmlns:m="http://schemas.openxmlformats.org/officeDocument/2006/math">
                    <m:r>
                      <a:rPr lang="en-AU" sz="1800" i="1" dirty="0" smtClean="0">
                        <a:latin typeface="Cambria Math" panose="02040503050406030204" pitchFamily="18" charset="0"/>
                      </a:rPr>
                      <m:t>𝑃</m:t>
                    </m:r>
                  </m:oMath>
                </a14:m>
                <a:r>
                  <a:rPr lang="en-AU" sz="1800" dirty="0"/>
                  <a:t> and </a:t>
                </a:r>
                <a14:m>
                  <m:oMath xmlns:m="http://schemas.openxmlformats.org/officeDocument/2006/math">
                    <m:r>
                      <a:rPr lang="en-AU" sz="1800" i="1" dirty="0" smtClean="0">
                        <a:latin typeface="Cambria Math" panose="02040503050406030204" pitchFamily="18" charset="0"/>
                      </a:rPr>
                      <m:t>𝑄</m:t>
                    </m:r>
                  </m:oMath>
                </a14:m>
                <a:r>
                  <a:rPr lang="en-AU" sz="1800" dirty="0"/>
                  <a:t> are the autoregressive and moving average orders for the seasonal component, and </a:t>
                </a:r>
                <a14:m>
                  <m:oMath xmlns:m="http://schemas.openxmlformats.org/officeDocument/2006/math">
                    <m:r>
                      <a:rPr lang="en-AU" sz="1800" i="1" dirty="0" smtClean="0">
                        <a:latin typeface="Cambria Math" panose="02040503050406030204" pitchFamily="18" charset="0"/>
                      </a:rPr>
                      <m:t>𝐷</m:t>
                    </m:r>
                  </m:oMath>
                </a14:m>
                <a:r>
                  <a:rPr lang="en-AU" sz="1800" dirty="0"/>
                  <a:t> is the degree of seasonal differencing (almost always 0 or 1).</a:t>
                </a:r>
              </a:p>
              <a:p>
                <a:r>
                  <a:rPr lang="en-AU" sz="1800" dirty="0"/>
                  <a:t>If </a:t>
                </a:r>
                <a14:m>
                  <m:oMath xmlns:m="http://schemas.openxmlformats.org/officeDocument/2006/math">
                    <m:r>
                      <a:rPr lang="en-AU" sz="1800" i="1" smtClean="0">
                        <a:latin typeface="Cambria Math" panose="02040503050406030204" pitchFamily="18" charset="0"/>
                      </a:rPr>
                      <m:t>𝑑</m:t>
                    </m:r>
                    <m:r>
                      <a:rPr lang="en-AU" sz="1800" b="0" i="1" smtClean="0">
                        <a:latin typeface="Cambria Math" panose="02040503050406030204" pitchFamily="18" charset="0"/>
                      </a:rPr>
                      <m:t>=1</m:t>
                    </m:r>
                    <m:r>
                      <a:rPr lang="en-AU" sz="1800" i="1" smtClean="0">
                        <a:latin typeface="Cambria Math" panose="02040503050406030204" pitchFamily="18" charset="0"/>
                      </a:rPr>
                      <m:t> </m:t>
                    </m:r>
                  </m:oMath>
                </a14:m>
                <a:r>
                  <a:rPr lang="en-AU" sz="1800" dirty="0"/>
                  <a:t>and your data are seasonal, then </a:t>
                </a:r>
                <a14:m>
                  <m:oMath xmlns:m="http://schemas.openxmlformats.org/officeDocument/2006/math">
                    <m:r>
                      <a:rPr lang="en-AU" sz="1800" i="1">
                        <a:latin typeface="Cambria Math" panose="02040503050406030204" pitchFamily="18" charset="0"/>
                        <a:ea typeface="Cambria Math" panose="02040503050406030204" pitchFamily="18" charset="0"/>
                      </a:rPr>
                      <m:t>𝐷</m:t>
                    </m:r>
                  </m:oMath>
                </a14:m>
                <a:r>
                  <a:rPr lang="en-AU" sz="1800" dirty="0"/>
                  <a:t> will almost always be 1 as well.</a:t>
                </a:r>
              </a:p>
            </p:txBody>
          </p:sp>
        </mc:Choice>
        <mc:Fallback xmlns="">
          <p:sp>
            <p:nvSpPr>
              <p:cNvPr id="3" name="Text Placeholder 2">
                <a:extLst>
                  <a:ext uri="{FF2B5EF4-FFF2-40B4-BE49-F238E27FC236}">
                    <a16:creationId xmlns:a16="http://schemas.microsoft.com/office/drawing/2014/main" id="{E90AFEF8-B1CF-4002-A71E-B4EA7862CA5D}"/>
                  </a:ext>
                </a:extLst>
              </p:cNvPr>
              <p:cNvSpPr>
                <a:spLocks noGrp="1" noRot="1" noChangeAspect="1" noMove="1" noResize="1" noEditPoints="1" noAdjustHandles="1" noChangeArrowheads="1" noChangeShapeType="1" noTextEdit="1"/>
              </p:cNvSpPr>
              <p:nvPr>
                <p:ph type="body" idx="10"/>
              </p:nvPr>
            </p:nvSpPr>
            <p:spPr>
              <a:xfrm>
                <a:off x="468313" y="1347614"/>
                <a:ext cx="8208962" cy="2879899"/>
              </a:xfrm>
              <a:blipFill>
                <a:blip r:embed="rId2"/>
                <a:stretch>
                  <a:fillRect l="-1783" t="-2754" b="-6780"/>
                </a:stretch>
              </a:blipFill>
            </p:spPr>
            <p:txBody>
              <a:bodyPr/>
              <a:lstStyle/>
              <a:p>
                <a:r>
                  <a:rPr lang="en-AU">
                    <a:noFill/>
                  </a:rPr>
                  <a:t> </a:t>
                </a:r>
              </a:p>
            </p:txBody>
          </p:sp>
        </mc:Fallback>
      </mc:AlternateContent>
    </p:spTree>
    <p:extLst>
      <p:ext uri="{BB962C8B-B14F-4D97-AF65-F5344CB8AC3E}">
        <p14:creationId xmlns:p14="http://schemas.microsoft.com/office/powerpoint/2010/main" val="2227809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57E26-3D82-4B58-AB6A-A8E931401923}"/>
              </a:ext>
            </a:extLst>
          </p:cNvPr>
          <p:cNvSpPr>
            <a:spLocks noGrp="1"/>
          </p:cNvSpPr>
          <p:nvPr>
            <p:ph type="title"/>
          </p:nvPr>
        </p:nvSpPr>
        <p:spPr>
          <a:xfrm>
            <a:off x="468313" y="361950"/>
            <a:ext cx="8229600" cy="430887"/>
          </a:xfrm>
        </p:spPr>
        <p:txBody>
          <a:bodyPr/>
          <a:lstStyle/>
          <a:p>
            <a:r>
              <a:rPr lang="en-AU" sz="2800" dirty="0"/>
              <a:t>ITS analysis with ARIMA modelling</a:t>
            </a:r>
          </a:p>
        </p:txBody>
      </p:sp>
      <p:pic>
        <p:nvPicPr>
          <p:cNvPr id="5" name="Picture 4">
            <a:extLst>
              <a:ext uri="{FF2B5EF4-FFF2-40B4-BE49-F238E27FC236}">
                <a16:creationId xmlns:a16="http://schemas.microsoft.com/office/drawing/2014/main" id="{018E1243-A746-4115-AE20-84F7BD2AC677}"/>
              </a:ext>
            </a:extLst>
          </p:cNvPr>
          <p:cNvPicPr>
            <a:picLocks noChangeAspect="1"/>
          </p:cNvPicPr>
          <p:nvPr/>
        </p:nvPicPr>
        <p:blipFill>
          <a:blip r:embed="rId2"/>
          <a:stretch>
            <a:fillRect/>
          </a:stretch>
        </p:blipFill>
        <p:spPr>
          <a:xfrm>
            <a:off x="439712" y="1943128"/>
            <a:ext cx="8086353" cy="895931"/>
          </a:xfrm>
          <a:prstGeom prst="rect">
            <a:avLst/>
          </a:prstGeom>
        </p:spPr>
      </p:pic>
      <p:sp>
        <p:nvSpPr>
          <p:cNvPr id="6" name="Oval 5">
            <a:extLst>
              <a:ext uri="{FF2B5EF4-FFF2-40B4-BE49-F238E27FC236}">
                <a16:creationId xmlns:a16="http://schemas.microsoft.com/office/drawing/2014/main" id="{1C0E4913-C625-4999-A4AC-DAFCEE63E5AF}"/>
              </a:ext>
            </a:extLst>
          </p:cNvPr>
          <p:cNvSpPr/>
          <p:nvPr/>
        </p:nvSpPr>
        <p:spPr>
          <a:xfrm>
            <a:off x="3982223" y="2098832"/>
            <a:ext cx="521858" cy="389261"/>
          </a:xfrm>
          <a:custGeom>
            <a:avLst/>
            <a:gdLst>
              <a:gd name="connsiteX0" fmla="*/ 0 w 521858"/>
              <a:gd name="connsiteY0" fmla="*/ 194631 h 389261"/>
              <a:gd name="connsiteX1" fmla="*/ 260929 w 521858"/>
              <a:gd name="connsiteY1" fmla="*/ 0 h 389261"/>
              <a:gd name="connsiteX2" fmla="*/ 521858 w 521858"/>
              <a:gd name="connsiteY2" fmla="*/ 194631 h 389261"/>
              <a:gd name="connsiteX3" fmla="*/ 260929 w 521858"/>
              <a:gd name="connsiteY3" fmla="*/ 389262 h 389261"/>
              <a:gd name="connsiteX4" fmla="*/ 0 w 521858"/>
              <a:gd name="connsiteY4" fmla="*/ 194631 h 38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858" h="389261" extrusionOk="0">
                <a:moveTo>
                  <a:pt x="0" y="194631"/>
                </a:moveTo>
                <a:cubicBezTo>
                  <a:pt x="2315" y="69727"/>
                  <a:pt x="143775" y="21712"/>
                  <a:pt x="260929" y="0"/>
                </a:cubicBezTo>
                <a:cubicBezTo>
                  <a:pt x="398146" y="-2605"/>
                  <a:pt x="526815" y="69757"/>
                  <a:pt x="521858" y="194631"/>
                </a:cubicBezTo>
                <a:cubicBezTo>
                  <a:pt x="529360" y="297164"/>
                  <a:pt x="397572" y="408282"/>
                  <a:pt x="260929" y="389262"/>
                </a:cubicBezTo>
                <a:cubicBezTo>
                  <a:pt x="109866" y="412107"/>
                  <a:pt x="9067" y="294148"/>
                  <a:pt x="0" y="194631"/>
                </a:cubicBezTo>
                <a:close/>
              </a:path>
            </a:pathLst>
          </a:custGeom>
          <a:noFill/>
          <a:ln>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Graphic 9" descr="Line arrow: Clockwise curve">
            <a:extLst>
              <a:ext uri="{FF2B5EF4-FFF2-40B4-BE49-F238E27FC236}">
                <a16:creationId xmlns:a16="http://schemas.microsoft.com/office/drawing/2014/main" id="{246F7A2C-34D9-4A80-A482-BD9574F2CC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961589" flipH="1">
            <a:off x="3776672" y="1564778"/>
            <a:ext cx="647776" cy="611765"/>
          </a:xfrm>
          <a:prstGeom prst="rect">
            <a:avLst/>
          </a:prstGeom>
        </p:spPr>
      </p:pic>
      <p:sp>
        <p:nvSpPr>
          <p:cNvPr id="11" name="TextBox 10">
            <a:extLst>
              <a:ext uri="{FF2B5EF4-FFF2-40B4-BE49-F238E27FC236}">
                <a16:creationId xmlns:a16="http://schemas.microsoft.com/office/drawing/2014/main" id="{1E882129-C1CA-45AC-9329-2A1B58055440}"/>
              </a:ext>
            </a:extLst>
          </p:cNvPr>
          <p:cNvSpPr txBox="1"/>
          <p:nvPr/>
        </p:nvSpPr>
        <p:spPr>
          <a:xfrm flipH="1">
            <a:off x="1003671" y="1099478"/>
            <a:ext cx="2881541" cy="738664"/>
          </a:xfrm>
          <a:prstGeom prst="rect">
            <a:avLst/>
          </a:prstGeom>
          <a:ln w="19050">
            <a:solidFill>
              <a:schemeClr val="accent1">
                <a:lumMod val="75000"/>
              </a:schemeClr>
            </a:solidFill>
          </a:ln>
        </p:spPr>
        <p:txBody>
          <a:bodyPr wrap="square" rtlCol="0">
            <a:spAutoFit/>
          </a:bodyPr>
          <a:lstStyle/>
          <a:p>
            <a:pPr marL="177800" marR="0" indent="-1778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i="0" u="none" strike="noStrike" kern="1200" cap="none" spc="0" normalizeH="0" baseline="0" noProof="0" dirty="0">
                <a:ln>
                  <a:noFill/>
                </a:ln>
                <a:solidFill>
                  <a:schemeClr val="tx1"/>
                </a:solidFill>
                <a:effectLst/>
                <a:uLnTx/>
                <a:uFillTx/>
                <a:latin typeface="+mn-lt"/>
                <a:ea typeface="+mn-ea"/>
                <a:cs typeface="+mn-cs"/>
              </a:rPr>
              <a:t>Trend is dealt with by differencing (not by inclusion of a time covariate)</a:t>
            </a:r>
          </a:p>
        </p:txBody>
      </p:sp>
      <p:sp>
        <p:nvSpPr>
          <p:cNvPr id="13" name="TextBox 12">
            <a:extLst>
              <a:ext uri="{FF2B5EF4-FFF2-40B4-BE49-F238E27FC236}">
                <a16:creationId xmlns:a16="http://schemas.microsoft.com/office/drawing/2014/main" id="{49448FFB-A0EA-4050-AB00-81B4FC7A120A}"/>
              </a:ext>
            </a:extLst>
          </p:cNvPr>
          <p:cNvSpPr txBox="1"/>
          <p:nvPr/>
        </p:nvSpPr>
        <p:spPr>
          <a:xfrm flipH="1">
            <a:off x="5289459" y="1084528"/>
            <a:ext cx="2782736" cy="738664"/>
          </a:xfrm>
          <a:prstGeom prst="rect">
            <a:avLst/>
          </a:prstGeom>
          <a:ln w="19050">
            <a:solidFill>
              <a:srgbClr val="C00000"/>
            </a:solidFill>
          </a:ln>
        </p:spPr>
        <p:txBody>
          <a:bodyPr wrap="square" rtlCol="0">
            <a:spAutoFit/>
          </a:bodyPr>
          <a:lstStyle/>
          <a:p>
            <a:pPr marL="177800" marR="0" indent="-1778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1400" i="0" u="none" strike="noStrike" kern="1200" cap="none" spc="0" normalizeH="0" baseline="0" noProof="0" dirty="0">
                <a:ln>
                  <a:noFill/>
                </a:ln>
                <a:solidFill>
                  <a:schemeClr val="tx1"/>
                </a:solidFill>
                <a:effectLst/>
                <a:uLnTx/>
                <a:uFillTx/>
                <a:latin typeface="+mn-lt"/>
                <a:ea typeface="+mn-ea"/>
              </a:rPr>
              <a:t>Seasonality is dealt with by differencing (not by </a:t>
            </a:r>
            <a:r>
              <a:rPr lang="en-AU" sz="1400" dirty="0">
                <a:latin typeface="+mn-lt"/>
                <a:ea typeface="+mn-ea"/>
              </a:rPr>
              <a:t>seasonal dummy variables</a:t>
            </a:r>
            <a:r>
              <a:rPr kumimoji="0" lang="en-AU" sz="1400" i="0" u="none" strike="noStrike" kern="1200" cap="none" spc="0" normalizeH="0" baseline="0" noProof="0" dirty="0">
                <a:ln>
                  <a:noFill/>
                </a:ln>
                <a:solidFill>
                  <a:schemeClr val="tx1"/>
                </a:solidFill>
                <a:effectLst/>
                <a:uLnTx/>
                <a:uFillTx/>
                <a:latin typeface="+mn-lt"/>
                <a:ea typeface="+mn-ea"/>
              </a:rPr>
              <a:t>)</a:t>
            </a:r>
          </a:p>
        </p:txBody>
      </p:sp>
      <p:sp>
        <p:nvSpPr>
          <p:cNvPr id="15" name="Oval 14">
            <a:extLst>
              <a:ext uri="{FF2B5EF4-FFF2-40B4-BE49-F238E27FC236}">
                <a16:creationId xmlns:a16="http://schemas.microsoft.com/office/drawing/2014/main" id="{340E69A2-1B6A-4E0A-9EFB-29A274A58606}"/>
              </a:ext>
            </a:extLst>
          </p:cNvPr>
          <p:cNvSpPr/>
          <p:nvPr/>
        </p:nvSpPr>
        <p:spPr>
          <a:xfrm>
            <a:off x="4579774" y="2098832"/>
            <a:ext cx="521858" cy="389261"/>
          </a:xfrm>
          <a:custGeom>
            <a:avLst/>
            <a:gdLst>
              <a:gd name="connsiteX0" fmla="*/ 0 w 521858"/>
              <a:gd name="connsiteY0" fmla="*/ 194631 h 389261"/>
              <a:gd name="connsiteX1" fmla="*/ 260929 w 521858"/>
              <a:gd name="connsiteY1" fmla="*/ 0 h 389261"/>
              <a:gd name="connsiteX2" fmla="*/ 521858 w 521858"/>
              <a:gd name="connsiteY2" fmla="*/ 194631 h 389261"/>
              <a:gd name="connsiteX3" fmla="*/ 260929 w 521858"/>
              <a:gd name="connsiteY3" fmla="*/ 389262 h 389261"/>
              <a:gd name="connsiteX4" fmla="*/ 0 w 521858"/>
              <a:gd name="connsiteY4" fmla="*/ 194631 h 38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858" h="389261" extrusionOk="0">
                <a:moveTo>
                  <a:pt x="0" y="194631"/>
                </a:moveTo>
                <a:cubicBezTo>
                  <a:pt x="2315" y="69727"/>
                  <a:pt x="143775" y="21712"/>
                  <a:pt x="260929" y="0"/>
                </a:cubicBezTo>
                <a:cubicBezTo>
                  <a:pt x="398146" y="-2605"/>
                  <a:pt x="526815" y="69757"/>
                  <a:pt x="521858" y="194631"/>
                </a:cubicBezTo>
                <a:cubicBezTo>
                  <a:pt x="529360" y="297164"/>
                  <a:pt x="397572" y="408282"/>
                  <a:pt x="260929" y="389262"/>
                </a:cubicBezTo>
                <a:cubicBezTo>
                  <a:pt x="109866" y="412107"/>
                  <a:pt x="9067" y="294148"/>
                  <a:pt x="0" y="194631"/>
                </a:cubicBezTo>
                <a:close/>
              </a:path>
            </a:pathLst>
          </a:custGeom>
          <a:noFill/>
          <a:ln>
            <a:solidFill>
              <a:srgbClr val="C00000"/>
            </a:solidFill>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Graphic 17" descr="Line arrow: Clockwise curve">
            <a:extLst>
              <a:ext uri="{FF2B5EF4-FFF2-40B4-BE49-F238E27FC236}">
                <a16:creationId xmlns:a16="http://schemas.microsoft.com/office/drawing/2014/main" id="{5D0D61CE-1C8A-4F1A-876D-FF67B03FCF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985137">
            <a:off x="4736395" y="1548161"/>
            <a:ext cx="638853" cy="611765"/>
          </a:xfrm>
          <a:prstGeom prst="rect">
            <a:avLst/>
          </a:prstGeom>
        </p:spPr>
      </p:pic>
      <p:sp>
        <p:nvSpPr>
          <p:cNvPr id="20" name="Oval 19">
            <a:extLst>
              <a:ext uri="{FF2B5EF4-FFF2-40B4-BE49-F238E27FC236}">
                <a16:creationId xmlns:a16="http://schemas.microsoft.com/office/drawing/2014/main" id="{6218853E-6B86-48CA-8207-970B66C3006F}"/>
              </a:ext>
            </a:extLst>
          </p:cNvPr>
          <p:cNvSpPr/>
          <p:nvPr/>
        </p:nvSpPr>
        <p:spPr>
          <a:xfrm>
            <a:off x="4100560" y="2380672"/>
            <a:ext cx="2377799" cy="404768"/>
          </a:xfrm>
          <a:custGeom>
            <a:avLst/>
            <a:gdLst>
              <a:gd name="connsiteX0" fmla="*/ 0 w 2377799"/>
              <a:gd name="connsiteY0" fmla="*/ 202384 h 404768"/>
              <a:gd name="connsiteX1" fmla="*/ 1188900 w 2377799"/>
              <a:gd name="connsiteY1" fmla="*/ 0 h 404768"/>
              <a:gd name="connsiteX2" fmla="*/ 2377800 w 2377799"/>
              <a:gd name="connsiteY2" fmla="*/ 202384 h 404768"/>
              <a:gd name="connsiteX3" fmla="*/ 1188900 w 2377799"/>
              <a:gd name="connsiteY3" fmla="*/ 404768 h 404768"/>
              <a:gd name="connsiteX4" fmla="*/ 0 w 2377799"/>
              <a:gd name="connsiteY4" fmla="*/ 202384 h 404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99" h="404768" extrusionOk="0">
                <a:moveTo>
                  <a:pt x="0" y="202384"/>
                </a:moveTo>
                <a:cubicBezTo>
                  <a:pt x="16110" y="-30569"/>
                  <a:pt x="624461" y="74249"/>
                  <a:pt x="1188900" y="0"/>
                </a:cubicBezTo>
                <a:cubicBezTo>
                  <a:pt x="1824712" y="-7864"/>
                  <a:pt x="2381882" y="76296"/>
                  <a:pt x="2377800" y="202384"/>
                </a:cubicBezTo>
                <a:cubicBezTo>
                  <a:pt x="2445047" y="269709"/>
                  <a:pt x="1832357" y="438287"/>
                  <a:pt x="1188900" y="404768"/>
                </a:cubicBezTo>
                <a:cubicBezTo>
                  <a:pt x="528701" y="416551"/>
                  <a:pt x="10128" y="305250"/>
                  <a:pt x="0" y="202384"/>
                </a:cubicBezTo>
                <a:close/>
              </a:path>
            </a:pathLst>
          </a:custGeom>
          <a:noFill/>
          <a:ln>
            <a:solidFill>
              <a:srgbClr val="0070C0"/>
            </a:solidFill>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Graphic 21" descr="Line arrow: Clockwise curve">
            <a:extLst>
              <a:ext uri="{FF2B5EF4-FFF2-40B4-BE49-F238E27FC236}">
                <a16:creationId xmlns:a16="http://schemas.microsoft.com/office/drawing/2014/main" id="{F93D2E72-152D-45AE-AAF2-0063894D98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6795947" flipH="1">
            <a:off x="5181262" y="2754270"/>
            <a:ext cx="647776" cy="611765"/>
          </a:xfrm>
          <a:prstGeom prst="rect">
            <a:avLst/>
          </a:prstGeom>
        </p:spPr>
      </p:pic>
      <p:sp>
        <p:nvSpPr>
          <p:cNvPr id="24" name="TextBox 23">
            <a:extLst>
              <a:ext uri="{FF2B5EF4-FFF2-40B4-BE49-F238E27FC236}">
                <a16:creationId xmlns:a16="http://schemas.microsoft.com/office/drawing/2014/main" id="{407D0A35-A776-49AE-9D6A-76D89FC89388}"/>
              </a:ext>
            </a:extLst>
          </p:cNvPr>
          <p:cNvSpPr txBox="1"/>
          <p:nvPr/>
        </p:nvSpPr>
        <p:spPr>
          <a:xfrm flipH="1">
            <a:off x="5724128" y="3104865"/>
            <a:ext cx="2514104" cy="954107"/>
          </a:xfrm>
          <a:prstGeom prst="rect">
            <a:avLst/>
          </a:prstGeom>
          <a:ln w="19050">
            <a:solidFill>
              <a:srgbClr val="0070C0"/>
            </a:solidFill>
          </a:ln>
        </p:spPr>
        <p:txBody>
          <a:bodyPr wrap="square" rtlCol="0">
            <a:spAutoFit/>
          </a:bodyPr>
          <a:lstStyle/>
          <a:p>
            <a:pPr marL="177800" indent="-177800" eaLnBrk="1" fontAlgn="auto" hangingPunct="1">
              <a:spcBef>
                <a:spcPct val="20000"/>
              </a:spcBef>
              <a:spcAft>
                <a:spcPts val="0"/>
              </a:spcAft>
            </a:pPr>
            <a:r>
              <a:rPr lang="en-AU" sz="1400" dirty="0">
                <a:latin typeface="+mn-lt"/>
                <a:ea typeface="+mn-ea"/>
              </a:rPr>
              <a:t>Include external regressors to estimate change in level (step change) and change in slope </a:t>
            </a:r>
            <a:endParaRPr kumimoji="0" lang="en-AU" sz="1400" i="0" u="none" strike="noStrike" kern="1200" cap="none" spc="0" normalizeH="0" baseline="0" noProof="0" dirty="0">
              <a:ln>
                <a:noFill/>
              </a:ln>
              <a:solidFill>
                <a:schemeClr val="tx1"/>
              </a:solidFill>
              <a:effectLst/>
              <a:uLnTx/>
              <a:uFillTx/>
              <a:latin typeface="+mn-lt"/>
              <a:ea typeface="+mn-ea"/>
            </a:endParaRPr>
          </a:p>
        </p:txBody>
      </p:sp>
      <p:sp>
        <p:nvSpPr>
          <p:cNvPr id="26" name="TextBox 25">
            <a:extLst>
              <a:ext uri="{FF2B5EF4-FFF2-40B4-BE49-F238E27FC236}">
                <a16:creationId xmlns:a16="http://schemas.microsoft.com/office/drawing/2014/main" id="{529839D9-5E76-4EA4-8248-2E16497681E3}"/>
              </a:ext>
            </a:extLst>
          </p:cNvPr>
          <p:cNvSpPr txBox="1"/>
          <p:nvPr/>
        </p:nvSpPr>
        <p:spPr>
          <a:xfrm>
            <a:off x="827584" y="4268950"/>
            <a:ext cx="5445781" cy="646331"/>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AU" sz="1800" dirty="0">
                <a:latin typeface="+mn-lt"/>
                <a:ea typeface="+mn-ea"/>
              </a:rPr>
              <a:t>*Note: with a full ARIMA model, you cannot easily estimate the pre-intervention trend</a:t>
            </a:r>
            <a:endParaRPr kumimoji="0" lang="en-AU" sz="180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6947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P spid="15" grpId="0" animBg="1"/>
      <p:bldP spid="20"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005AF-2B54-446F-8288-A41C399EED45}"/>
              </a:ext>
            </a:extLst>
          </p:cNvPr>
          <p:cNvSpPr>
            <a:spLocks noGrp="1"/>
          </p:cNvSpPr>
          <p:nvPr>
            <p:ph type="title"/>
          </p:nvPr>
        </p:nvSpPr>
        <p:spPr>
          <a:xfrm>
            <a:off x="468313" y="361950"/>
            <a:ext cx="8229600" cy="738664"/>
          </a:xfrm>
        </p:spPr>
        <p:txBody>
          <a:bodyPr/>
          <a:lstStyle/>
          <a:p>
            <a:r>
              <a:rPr lang="en-US" sz="2400" dirty="0"/>
              <a:t>Example: quetiapine dispensing after increased restrictions on its prescribing</a:t>
            </a:r>
            <a:endParaRPr lang="en-AU" sz="2400" dirty="0"/>
          </a:p>
        </p:txBody>
      </p:sp>
      <p:pic>
        <p:nvPicPr>
          <p:cNvPr id="8" name="Content Placeholder 7">
            <a:extLst>
              <a:ext uri="{FF2B5EF4-FFF2-40B4-BE49-F238E27FC236}">
                <a16:creationId xmlns:a16="http://schemas.microsoft.com/office/drawing/2014/main" id="{AF8DA006-45D3-4615-ACDD-F7DAB0993BB5}"/>
              </a:ext>
            </a:extLst>
          </p:cNvPr>
          <p:cNvPicPr>
            <a:picLocks noGrp="1" noChangeAspect="1"/>
          </p:cNvPicPr>
          <p:nvPr>
            <p:ph sz="quarter" idx="11"/>
          </p:nvPr>
        </p:nvPicPr>
        <p:blipFill>
          <a:blip r:embed="rId2"/>
          <a:stretch>
            <a:fillRect/>
          </a:stretch>
        </p:blipFill>
        <p:spPr>
          <a:xfrm>
            <a:off x="323528" y="1275606"/>
            <a:ext cx="5976664" cy="3685778"/>
          </a:xfrm>
          <a:prstGeom prst="rect">
            <a:avLst/>
          </a:prstGeom>
        </p:spPr>
      </p:pic>
      <p:sp>
        <p:nvSpPr>
          <p:cNvPr id="9" name="TextBox 8">
            <a:extLst>
              <a:ext uri="{FF2B5EF4-FFF2-40B4-BE49-F238E27FC236}">
                <a16:creationId xmlns:a16="http://schemas.microsoft.com/office/drawing/2014/main" id="{F7FD2319-95EE-41D6-9B59-720F1EF4E1C7}"/>
              </a:ext>
            </a:extLst>
          </p:cNvPr>
          <p:cNvSpPr txBox="1"/>
          <p:nvPr/>
        </p:nvSpPr>
        <p:spPr>
          <a:xfrm>
            <a:off x="6084168" y="1779662"/>
            <a:ext cx="2880320" cy="196361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600" i="0" u="none" strike="noStrike" kern="1200" cap="none" spc="0" normalizeH="0" baseline="0" noProof="0" dirty="0">
                <a:ln>
                  <a:noFill/>
                </a:ln>
                <a:solidFill>
                  <a:schemeClr val="tx1"/>
                </a:solidFill>
                <a:effectLst/>
                <a:uLnTx/>
                <a:uFillTx/>
                <a:latin typeface="+mn-lt"/>
                <a:ea typeface="+mn-ea"/>
                <a:cs typeface="+mn-cs"/>
              </a:rPr>
              <a:t>What is the potential shape of the intervention?</a:t>
            </a:r>
            <a:br>
              <a:rPr kumimoji="0" lang="en-US" sz="1600" i="0" u="none" strike="noStrike" kern="1200" cap="none" spc="0" normalizeH="0" baseline="0" noProof="0" dirty="0">
                <a:ln>
                  <a:noFill/>
                </a:ln>
                <a:solidFill>
                  <a:schemeClr val="tx1"/>
                </a:solidFill>
                <a:effectLst/>
                <a:uLnTx/>
                <a:uFillTx/>
                <a:latin typeface="+mn-lt"/>
                <a:ea typeface="+mn-ea"/>
                <a:cs typeface="+mn-cs"/>
              </a:rPr>
            </a:br>
            <a:endParaRPr kumimoji="0" lang="en-US" sz="1600" i="0" u="none" strike="noStrike" kern="1200" cap="none" spc="0" normalizeH="0" baseline="0" noProof="0" dirty="0">
              <a:ln>
                <a:noFill/>
              </a:ln>
              <a:solidFill>
                <a:schemeClr val="tx1"/>
              </a:solidFill>
              <a:effectLst/>
              <a:uLnTx/>
              <a:uFillTx/>
              <a:latin typeface="+mn-lt"/>
              <a:ea typeface="+mn-ea"/>
              <a:cs typeface="+mn-cs"/>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US" sz="1600" dirty="0">
                <a:latin typeface="+mn-lt"/>
                <a:ea typeface="+mn-ea"/>
              </a:rPr>
              <a:t>Do you expect there to be seasonality? </a:t>
            </a: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US" sz="1600" i="0" u="none" strike="noStrike" kern="1200" cap="none" spc="0" normalizeH="0" baseline="0" noProof="0" dirty="0">
              <a:ln>
                <a:noFill/>
              </a:ln>
              <a:solidFill>
                <a:schemeClr val="tx1"/>
              </a:solidFill>
              <a:effectLst/>
              <a:uLnTx/>
              <a:uFillTx/>
              <a:latin typeface="+mn-lt"/>
              <a:ea typeface="+mn-ea"/>
              <a:cs typeface="+mn-cs"/>
            </a:endParaRPr>
          </a:p>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lang="en-US" sz="1600" dirty="0">
                <a:latin typeface="+mn-lt"/>
                <a:ea typeface="+mn-ea"/>
              </a:rPr>
              <a:t>Is there a trend?</a:t>
            </a:r>
            <a:endParaRPr kumimoji="0" lang="en-AU" sz="160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508091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53767-960B-4FDE-8CBD-A666E695F70A}"/>
              </a:ext>
            </a:extLst>
          </p:cNvPr>
          <p:cNvSpPr>
            <a:spLocks noGrp="1"/>
          </p:cNvSpPr>
          <p:nvPr>
            <p:ph type="title"/>
          </p:nvPr>
        </p:nvSpPr>
        <p:spPr>
          <a:xfrm>
            <a:off x="468313" y="361950"/>
            <a:ext cx="8229600" cy="430887"/>
          </a:xfrm>
        </p:spPr>
        <p:txBody>
          <a:bodyPr/>
          <a:lstStyle/>
          <a:p>
            <a:r>
              <a:rPr lang="en-AU" sz="2800" dirty="0"/>
              <a:t>Example – codeine rescheduling in Australia</a:t>
            </a:r>
          </a:p>
        </p:txBody>
      </p:sp>
      <p:sp>
        <p:nvSpPr>
          <p:cNvPr id="3" name="Content Placeholder 2">
            <a:extLst>
              <a:ext uri="{FF2B5EF4-FFF2-40B4-BE49-F238E27FC236}">
                <a16:creationId xmlns:a16="http://schemas.microsoft.com/office/drawing/2014/main" id="{E924B2C7-381E-445A-B62A-A234904FA121}"/>
              </a:ext>
            </a:extLst>
          </p:cNvPr>
          <p:cNvSpPr>
            <a:spLocks noGrp="1"/>
          </p:cNvSpPr>
          <p:nvPr>
            <p:ph sz="quarter" idx="10"/>
          </p:nvPr>
        </p:nvSpPr>
        <p:spPr/>
        <p:txBody>
          <a:bodyPr/>
          <a:lstStyle/>
          <a:p>
            <a:r>
              <a:rPr lang="en-AU" sz="2000" b="1" u="sng" dirty="0">
                <a:solidFill>
                  <a:srgbClr val="00B050"/>
                </a:solidFill>
              </a:rPr>
              <a:t>Desired positive outcomes</a:t>
            </a:r>
          </a:p>
          <a:p>
            <a:pPr>
              <a:buFontTx/>
              <a:buChar char="-"/>
            </a:pPr>
            <a:r>
              <a:rPr lang="en-AU" sz="2000" dirty="0"/>
              <a:t>Reduction in codeine dependence</a:t>
            </a:r>
          </a:p>
          <a:p>
            <a:pPr>
              <a:buFontTx/>
              <a:buChar char="-"/>
            </a:pPr>
            <a:r>
              <a:rPr lang="en-AU" sz="2000" dirty="0"/>
              <a:t>Reduction in inappropriate use of codeine</a:t>
            </a:r>
          </a:p>
          <a:p>
            <a:pPr>
              <a:buFontTx/>
              <a:buChar char="-"/>
            </a:pPr>
            <a:r>
              <a:rPr lang="en-AU" sz="2000" dirty="0"/>
              <a:t>Reduction in codeine overdose/poisonings</a:t>
            </a:r>
          </a:p>
          <a:p>
            <a:pPr>
              <a:buFontTx/>
              <a:buChar char="-"/>
            </a:pPr>
            <a:r>
              <a:rPr lang="en-AU" sz="2000" dirty="0"/>
              <a:t>Better pain management</a:t>
            </a:r>
          </a:p>
        </p:txBody>
      </p:sp>
      <p:sp>
        <p:nvSpPr>
          <p:cNvPr id="4" name="Content Placeholder 3">
            <a:extLst>
              <a:ext uri="{FF2B5EF4-FFF2-40B4-BE49-F238E27FC236}">
                <a16:creationId xmlns:a16="http://schemas.microsoft.com/office/drawing/2014/main" id="{35162613-7BF1-4314-B52C-74676BACAE1E}"/>
              </a:ext>
            </a:extLst>
          </p:cNvPr>
          <p:cNvSpPr>
            <a:spLocks noGrp="1"/>
          </p:cNvSpPr>
          <p:nvPr>
            <p:ph sz="quarter" idx="11"/>
          </p:nvPr>
        </p:nvSpPr>
        <p:spPr/>
        <p:txBody>
          <a:bodyPr/>
          <a:lstStyle/>
          <a:p>
            <a:r>
              <a:rPr lang="en-AU" sz="2000" b="1" u="sng" dirty="0">
                <a:solidFill>
                  <a:srgbClr val="C00000"/>
                </a:solidFill>
              </a:rPr>
              <a:t>Potential negative outcomes</a:t>
            </a:r>
          </a:p>
          <a:p>
            <a:pPr>
              <a:buFontTx/>
              <a:buChar char="-"/>
            </a:pPr>
            <a:r>
              <a:rPr lang="en-AU" sz="2000" dirty="0"/>
              <a:t>Increased medical costs (due to GP visits)</a:t>
            </a:r>
          </a:p>
          <a:p>
            <a:pPr>
              <a:buFontTx/>
              <a:buChar char="-"/>
            </a:pPr>
            <a:r>
              <a:rPr lang="en-AU" sz="2000" dirty="0"/>
              <a:t>Increased demand on healthcare system</a:t>
            </a:r>
          </a:p>
          <a:p>
            <a:pPr>
              <a:buFontTx/>
              <a:buChar char="-"/>
            </a:pPr>
            <a:r>
              <a:rPr lang="en-AU" sz="2000" dirty="0"/>
              <a:t>Increased use of strong (or other inappropriate) opioids</a:t>
            </a:r>
          </a:p>
          <a:p>
            <a:pPr>
              <a:buFontTx/>
              <a:buChar char="-"/>
            </a:pPr>
            <a:r>
              <a:rPr lang="en-AU" sz="2000" dirty="0"/>
              <a:t>Poorer pain relief</a:t>
            </a:r>
          </a:p>
        </p:txBody>
      </p:sp>
    </p:spTree>
    <p:extLst>
      <p:ext uri="{BB962C8B-B14F-4D97-AF65-F5344CB8AC3E}">
        <p14:creationId xmlns:p14="http://schemas.microsoft.com/office/powerpoint/2010/main" val="405299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ECAE-8C90-4F34-92AE-0D3A5649114C}"/>
              </a:ext>
            </a:extLst>
          </p:cNvPr>
          <p:cNvSpPr>
            <a:spLocks noGrp="1"/>
          </p:cNvSpPr>
          <p:nvPr>
            <p:ph type="title"/>
          </p:nvPr>
        </p:nvSpPr>
        <p:spPr>
          <a:xfrm>
            <a:off x="468313" y="361950"/>
            <a:ext cx="8229600" cy="338554"/>
          </a:xfrm>
        </p:spPr>
        <p:txBody>
          <a:bodyPr/>
          <a:lstStyle/>
          <a:p>
            <a:r>
              <a:rPr lang="en-US" dirty="0"/>
              <a:t>Explore model order with </a:t>
            </a:r>
            <a:r>
              <a:rPr lang="en-US" i="1" dirty="0" err="1"/>
              <a:t>auto.arima</a:t>
            </a:r>
            <a:r>
              <a:rPr lang="en-US" i="1" dirty="0"/>
              <a:t> </a:t>
            </a:r>
            <a:r>
              <a:rPr lang="en-US" dirty="0"/>
              <a:t>| Fit model with </a:t>
            </a:r>
            <a:r>
              <a:rPr lang="en-US" i="1" dirty="0" err="1"/>
              <a:t>sarima</a:t>
            </a:r>
            <a:endParaRPr lang="en-AU" i="1" dirty="0"/>
          </a:p>
        </p:txBody>
      </p:sp>
      <p:pic>
        <p:nvPicPr>
          <p:cNvPr id="12" name="Picture 11">
            <a:extLst>
              <a:ext uri="{FF2B5EF4-FFF2-40B4-BE49-F238E27FC236}">
                <a16:creationId xmlns:a16="http://schemas.microsoft.com/office/drawing/2014/main" id="{14852E49-1D0D-48E0-9473-EED567A41F00}"/>
              </a:ext>
            </a:extLst>
          </p:cNvPr>
          <p:cNvPicPr>
            <a:picLocks noChangeAspect="1"/>
          </p:cNvPicPr>
          <p:nvPr/>
        </p:nvPicPr>
        <p:blipFill>
          <a:blip r:embed="rId2"/>
          <a:stretch>
            <a:fillRect/>
          </a:stretch>
        </p:blipFill>
        <p:spPr>
          <a:xfrm>
            <a:off x="521805" y="1491630"/>
            <a:ext cx="8438129" cy="837063"/>
          </a:xfrm>
          <a:prstGeom prst="rect">
            <a:avLst/>
          </a:prstGeom>
        </p:spPr>
      </p:pic>
      <p:sp>
        <p:nvSpPr>
          <p:cNvPr id="13" name="Rectangle 12">
            <a:extLst>
              <a:ext uri="{FF2B5EF4-FFF2-40B4-BE49-F238E27FC236}">
                <a16:creationId xmlns:a16="http://schemas.microsoft.com/office/drawing/2014/main" id="{979CC26A-67BE-4B63-898F-4AF1191B6A43}"/>
              </a:ext>
            </a:extLst>
          </p:cNvPr>
          <p:cNvSpPr/>
          <p:nvPr/>
        </p:nvSpPr>
        <p:spPr>
          <a:xfrm>
            <a:off x="2915816" y="3291830"/>
            <a:ext cx="288032"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descr="A picture containing text&#10;&#10;Description automatically generated">
            <a:extLst>
              <a:ext uri="{FF2B5EF4-FFF2-40B4-BE49-F238E27FC236}">
                <a16:creationId xmlns:a16="http://schemas.microsoft.com/office/drawing/2014/main" id="{97E21DD8-3E37-47E9-81AC-8B656E6F5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72" y="2571750"/>
            <a:ext cx="8390394" cy="1751232"/>
          </a:xfrm>
          <a:prstGeom prst="rect">
            <a:avLst/>
          </a:prstGeom>
        </p:spPr>
      </p:pic>
      <p:sp>
        <p:nvSpPr>
          <p:cNvPr id="17" name="Oval 16">
            <a:extLst>
              <a:ext uri="{FF2B5EF4-FFF2-40B4-BE49-F238E27FC236}">
                <a16:creationId xmlns:a16="http://schemas.microsoft.com/office/drawing/2014/main" id="{DF10AF43-E765-439A-8D7D-AA4A7B77FDDD}"/>
              </a:ext>
            </a:extLst>
          </p:cNvPr>
          <p:cNvSpPr/>
          <p:nvPr/>
        </p:nvSpPr>
        <p:spPr>
          <a:xfrm>
            <a:off x="2699792" y="1491630"/>
            <a:ext cx="648072"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D3664634-406A-4CBB-B5C7-3910345893E7}"/>
              </a:ext>
            </a:extLst>
          </p:cNvPr>
          <p:cNvSpPr txBox="1"/>
          <p:nvPr/>
        </p:nvSpPr>
        <p:spPr>
          <a:xfrm>
            <a:off x="1582806" y="1112838"/>
            <a:ext cx="1778051" cy="338554"/>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600" i="0" u="none" strike="noStrike" kern="1200" cap="none" spc="0" normalizeH="0" baseline="0" noProof="0" dirty="0">
                <a:ln>
                  <a:noFill/>
                </a:ln>
                <a:solidFill>
                  <a:schemeClr val="accent1">
                    <a:lumMod val="75000"/>
                  </a:schemeClr>
                </a:solidFill>
                <a:effectLst/>
                <a:uLnTx/>
                <a:uFillTx/>
                <a:latin typeface="+mn-lt"/>
                <a:ea typeface="+mn-ea"/>
                <a:cs typeface="+mn-cs"/>
              </a:rPr>
              <a:t>Due to trend, d=1</a:t>
            </a:r>
            <a:endParaRPr kumimoji="0" lang="en-AU" sz="1600" i="0" u="none" strike="noStrike" kern="1200" cap="none" spc="0" normalizeH="0" baseline="0" noProof="0" dirty="0">
              <a:ln>
                <a:noFill/>
              </a:ln>
              <a:solidFill>
                <a:schemeClr val="accent1">
                  <a:lumMod val="75000"/>
                </a:schemeClr>
              </a:solidFill>
              <a:effectLst/>
              <a:uLnTx/>
              <a:uFillTx/>
              <a:latin typeface="+mn-lt"/>
              <a:ea typeface="+mn-ea"/>
              <a:cs typeface="+mn-cs"/>
            </a:endParaRPr>
          </a:p>
        </p:txBody>
      </p:sp>
      <p:sp>
        <p:nvSpPr>
          <p:cNvPr id="19" name="Oval 18">
            <a:extLst>
              <a:ext uri="{FF2B5EF4-FFF2-40B4-BE49-F238E27FC236}">
                <a16:creationId xmlns:a16="http://schemas.microsoft.com/office/drawing/2014/main" id="{19556306-C3B3-4407-99B9-959AFF0D29D0}"/>
              </a:ext>
            </a:extLst>
          </p:cNvPr>
          <p:cNvSpPr/>
          <p:nvPr/>
        </p:nvSpPr>
        <p:spPr>
          <a:xfrm>
            <a:off x="3419872" y="1517796"/>
            <a:ext cx="648072"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20" name="TextBox 19">
            <a:extLst>
              <a:ext uri="{FF2B5EF4-FFF2-40B4-BE49-F238E27FC236}">
                <a16:creationId xmlns:a16="http://schemas.microsoft.com/office/drawing/2014/main" id="{99124DF7-D942-4F7B-A419-0BC3D30345FF}"/>
              </a:ext>
            </a:extLst>
          </p:cNvPr>
          <p:cNvSpPr txBox="1"/>
          <p:nvPr/>
        </p:nvSpPr>
        <p:spPr>
          <a:xfrm>
            <a:off x="3419872" y="906855"/>
            <a:ext cx="2038988" cy="584775"/>
          </a:xfrm>
          <a:prstGeom prst="rect">
            <a:avLst/>
          </a:prstGeom>
        </p:spPr>
        <p:txBody>
          <a:bodyPr wrap="square" rtlCol="0">
            <a:spAutoFit/>
          </a:bodyPr>
          <a:lstStyle/>
          <a:p>
            <a:pPr marR="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600" i="0" u="none" strike="noStrike" kern="1200" cap="none" spc="0" normalizeH="0" baseline="0" noProof="0" dirty="0">
                <a:ln>
                  <a:noFill/>
                </a:ln>
                <a:solidFill>
                  <a:srgbClr val="FF0000"/>
                </a:solidFill>
                <a:effectLst/>
                <a:uLnTx/>
                <a:uFillTx/>
                <a:latin typeface="+mn-lt"/>
                <a:ea typeface="+mn-ea"/>
                <a:cs typeface="+mn-cs"/>
              </a:rPr>
              <a:t>Due to seasonality</a:t>
            </a:r>
            <a:r>
              <a:rPr lang="en-US" sz="1600" dirty="0">
                <a:solidFill>
                  <a:srgbClr val="FF0000"/>
                </a:solidFill>
                <a:latin typeface="+mn-lt"/>
                <a:ea typeface="+mn-ea"/>
              </a:rPr>
              <a:t> and since d=1,</a:t>
            </a:r>
            <a:r>
              <a:rPr kumimoji="0" lang="en-US" sz="1600" i="0" u="none" strike="noStrike" kern="1200" cap="none" spc="0" normalizeH="0" baseline="0" noProof="0" dirty="0">
                <a:ln>
                  <a:noFill/>
                </a:ln>
                <a:solidFill>
                  <a:srgbClr val="FF0000"/>
                </a:solidFill>
                <a:effectLst/>
                <a:uLnTx/>
                <a:uFillTx/>
                <a:latin typeface="+mn-lt"/>
                <a:ea typeface="+mn-ea"/>
                <a:cs typeface="+mn-cs"/>
              </a:rPr>
              <a:t> </a:t>
            </a:r>
            <a:r>
              <a:rPr lang="en-US" sz="1600" dirty="0">
                <a:solidFill>
                  <a:srgbClr val="FF0000"/>
                </a:solidFill>
                <a:latin typeface="+mn-lt"/>
                <a:ea typeface="+mn-ea"/>
              </a:rPr>
              <a:t>D</a:t>
            </a:r>
            <a:r>
              <a:rPr kumimoji="0" lang="en-US" sz="1600" i="0" u="none" strike="noStrike" kern="1200" cap="none" spc="0" normalizeH="0" baseline="0" noProof="0" dirty="0">
                <a:ln>
                  <a:noFill/>
                </a:ln>
                <a:solidFill>
                  <a:srgbClr val="FF0000"/>
                </a:solidFill>
                <a:effectLst/>
                <a:uLnTx/>
                <a:uFillTx/>
                <a:latin typeface="+mn-lt"/>
                <a:ea typeface="+mn-ea"/>
                <a:cs typeface="+mn-cs"/>
              </a:rPr>
              <a:t>=1</a:t>
            </a:r>
            <a:endParaRPr kumimoji="0" lang="en-AU" sz="1600" i="0" u="none" strike="noStrike" kern="1200" cap="none" spc="0" normalizeH="0" baseline="0" noProof="0" dirty="0">
              <a:ln>
                <a:noFill/>
              </a:ln>
              <a:solidFill>
                <a:srgbClr val="FF0000"/>
              </a:solidFill>
              <a:effectLst/>
              <a:uLnTx/>
              <a:uFillTx/>
              <a:latin typeface="+mn-lt"/>
              <a:ea typeface="+mn-ea"/>
              <a:cs typeface="+mn-cs"/>
            </a:endParaRPr>
          </a:p>
        </p:txBody>
      </p:sp>
    </p:spTree>
    <p:extLst>
      <p:ext uri="{BB962C8B-B14F-4D97-AF65-F5344CB8AC3E}">
        <p14:creationId xmlns:p14="http://schemas.microsoft.com/office/powerpoint/2010/main" val="2760940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15480-01C5-4181-9341-8CC180B686B2}"/>
              </a:ext>
            </a:extLst>
          </p:cNvPr>
          <p:cNvSpPr>
            <a:spLocks noGrp="1"/>
          </p:cNvSpPr>
          <p:nvPr>
            <p:ph type="title"/>
          </p:nvPr>
        </p:nvSpPr>
        <p:spPr>
          <a:xfrm>
            <a:off x="468313" y="361950"/>
            <a:ext cx="8229600" cy="369332"/>
          </a:xfrm>
        </p:spPr>
        <p:txBody>
          <a:bodyPr/>
          <a:lstStyle/>
          <a:p>
            <a:r>
              <a:rPr lang="en-AU" sz="2400" dirty="0"/>
              <a:t>Interpreting results – ARIMA </a:t>
            </a:r>
          </a:p>
        </p:txBody>
      </p:sp>
      <p:pic>
        <p:nvPicPr>
          <p:cNvPr id="6" name="Picture 5">
            <a:extLst>
              <a:ext uri="{FF2B5EF4-FFF2-40B4-BE49-F238E27FC236}">
                <a16:creationId xmlns:a16="http://schemas.microsoft.com/office/drawing/2014/main" id="{BEB186BC-3DEB-426E-B35C-F2CA32FE5375}"/>
              </a:ext>
            </a:extLst>
          </p:cNvPr>
          <p:cNvPicPr>
            <a:picLocks noChangeAspect="1"/>
          </p:cNvPicPr>
          <p:nvPr/>
        </p:nvPicPr>
        <p:blipFill>
          <a:blip r:embed="rId2"/>
          <a:stretch>
            <a:fillRect/>
          </a:stretch>
        </p:blipFill>
        <p:spPr>
          <a:xfrm>
            <a:off x="278317" y="1455496"/>
            <a:ext cx="4216274" cy="2995206"/>
          </a:xfrm>
          <a:prstGeom prst="rect">
            <a:avLst/>
          </a:prstGeom>
        </p:spPr>
      </p:pic>
      <p:pic>
        <p:nvPicPr>
          <p:cNvPr id="9" name="Picture 8">
            <a:extLst>
              <a:ext uri="{FF2B5EF4-FFF2-40B4-BE49-F238E27FC236}">
                <a16:creationId xmlns:a16="http://schemas.microsoft.com/office/drawing/2014/main" id="{1BC33ADC-F8AF-46D7-8E9D-43ED57A21B7F}"/>
              </a:ext>
            </a:extLst>
          </p:cNvPr>
          <p:cNvPicPr>
            <a:picLocks noChangeAspect="1"/>
          </p:cNvPicPr>
          <p:nvPr/>
        </p:nvPicPr>
        <p:blipFill>
          <a:blip r:embed="rId3"/>
          <a:stretch>
            <a:fillRect/>
          </a:stretch>
        </p:blipFill>
        <p:spPr>
          <a:xfrm>
            <a:off x="3355775" y="3261357"/>
            <a:ext cx="4740806" cy="331525"/>
          </a:xfrm>
          <a:prstGeom prst="rect">
            <a:avLst/>
          </a:prstGeom>
        </p:spPr>
      </p:pic>
      <p:pic>
        <p:nvPicPr>
          <p:cNvPr id="10" name="Picture 9">
            <a:extLst>
              <a:ext uri="{FF2B5EF4-FFF2-40B4-BE49-F238E27FC236}">
                <a16:creationId xmlns:a16="http://schemas.microsoft.com/office/drawing/2014/main" id="{B5348A91-818A-44E6-945B-64644ABEF3D1}"/>
              </a:ext>
            </a:extLst>
          </p:cNvPr>
          <p:cNvPicPr>
            <a:picLocks noChangeAspect="1"/>
          </p:cNvPicPr>
          <p:nvPr/>
        </p:nvPicPr>
        <p:blipFill>
          <a:blip r:embed="rId4"/>
          <a:stretch>
            <a:fillRect/>
          </a:stretch>
        </p:blipFill>
        <p:spPr>
          <a:xfrm>
            <a:off x="3575610" y="3575861"/>
            <a:ext cx="3744416" cy="1210235"/>
          </a:xfrm>
          <a:prstGeom prst="rect">
            <a:avLst/>
          </a:prstGeom>
        </p:spPr>
      </p:pic>
      <p:pic>
        <p:nvPicPr>
          <p:cNvPr id="11" name="Picture 10">
            <a:extLst>
              <a:ext uri="{FF2B5EF4-FFF2-40B4-BE49-F238E27FC236}">
                <a16:creationId xmlns:a16="http://schemas.microsoft.com/office/drawing/2014/main" id="{09D15C77-229B-4F53-B45F-475CCDE05E70}"/>
              </a:ext>
            </a:extLst>
          </p:cNvPr>
          <p:cNvPicPr>
            <a:picLocks noChangeAspect="1"/>
          </p:cNvPicPr>
          <p:nvPr/>
        </p:nvPicPr>
        <p:blipFill rotWithShape="1">
          <a:blip r:embed="rId5"/>
          <a:srcRect b="4165"/>
          <a:stretch/>
        </p:blipFill>
        <p:spPr>
          <a:xfrm>
            <a:off x="344293" y="1129976"/>
            <a:ext cx="4083692" cy="325600"/>
          </a:xfrm>
          <a:prstGeom prst="rect">
            <a:avLst/>
          </a:prstGeom>
        </p:spPr>
      </p:pic>
      <p:sp>
        <p:nvSpPr>
          <p:cNvPr id="13" name="Content Placeholder 3">
            <a:extLst>
              <a:ext uri="{FF2B5EF4-FFF2-40B4-BE49-F238E27FC236}">
                <a16:creationId xmlns:a16="http://schemas.microsoft.com/office/drawing/2014/main" id="{22B6E711-84F6-41D6-AF44-CA3C03EDD6D8}"/>
              </a:ext>
            </a:extLst>
          </p:cNvPr>
          <p:cNvSpPr txBox="1">
            <a:spLocks/>
          </p:cNvSpPr>
          <p:nvPr/>
        </p:nvSpPr>
        <p:spPr bwMode="auto">
          <a:xfrm>
            <a:off x="4950840" y="1107341"/>
            <a:ext cx="3747073" cy="122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ts val="1200"/>
              </a:spcBef>
              <a:spcAft>
                <a:spcPct val="0"/>
              </a:spcAft>
              <a:buFont typeface="Arial" panose="020B0604020202020204" pitchFamily="34" charset="0"/>
              <a:defRPr sz="1600" kern="1200">
                <a:solidFill>
                  <a:schemeClr val="tx1"/>
                </a:solidFill>
                <a:latin typeface="+mn-lt"/>
                <a:ea typeface="ＭＳ Ｐゴシック" charset="-128"/>
                <a:cs typeface="ＭＳ Ｐゴシック" charset="-128"/>
              </a:defRPr>
            </a:lvl1pPr>
            <a:lvl2pPr marL="269875" indent="-269875" algn="l" rtl="0" eaLnBrk="0" fontAlgn="base" hangingPunct="0">
              <a:spcBef>
                <a:spcPts val="1200"/>
              </a:spcBef>
              <a:spcAft>
                <a:spcPct val="0"/>
              </a:spcAft>
              <a:buFont typeface="Arial" panose="020B0604020202020204" pitchFamily="34" charset="0"/>
              <a:buChar char="•"/>
              <a:defRPr sz="1600" kern="1200">
                <a:solidFill>
                  <a:schemeClr val="tx1"/>
                </a:solidFill>
                <a:latin typeface="+mn-lt"/>
                <a:ea typeface="ＭＳ Ｐゴシック" charset="-128"/>
                <a:cs typeface="ＭＳ Ｐゴシック" charset="0"/>
              </a:defRPr>
            </a:lvl2pPr>
            <a:lvl3pPr marL="539750" indent="-269875" algn="l" rtl="0" eaLnBrk="0" fontAlgn="base" hangingPunct="0">
              <a:spcBef>
                <a:spcPts val="9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3pPr>
            <a:lvl4pPr marL="809625" indent="-269875" algn="l" rtl="0" eaLnBrk="0" fontAlgn="base" hangingPunct="0">
              <a:spcBef>
                <a:spcPts val="6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4pPr>
            <a:lvl5pPr marL="1079500" indent="-269875" algn="l" rtl="0" eaLnBrk="0" fontAlgn="base" hangingPunct="0">
              <a:spcBef>
                <a:spcPts val="600"/>
              </a:spcBef>
              <a:spcAft>
                <a:spcPct val="0"/>
              </a:spcAft>
              <a:buFont typeface="Wingdings" pitchFamily="2" charset="2"/>
              <a:buChar char="§"/>
              <a:defRPr sz="16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i="1" dirty="0" err="1"/>
              <a:t>quet.step</a:t>
            </a:r>
            <a:r>
              <a:rPr lang="en-AU" i="1" dirty="0"/>
              <a:t> </a:t>
            </a:r>
            <a:r>
              <a:rPr lang="en-AU" dirty="0"/>
              <a:t>= before or after intervention</a:t>
            </a:r>
          </a:p>
          <a:p>
            <a:r>
              <a:rPr lang="en-AU" i="1" dirty="0" err="1"/>
              <a:t>quet.ramp</a:t>
            </a:r>
            <a:r>
              <a:rPr lang="en-AU" i="1" dirty="0"/>
              <a:t> </a:t>
            </a:r>
            <a:r>
              <a:rPr lang="en-AU" dirty="0"/>
              <a:t>= time since intervention</a:t>
            </a:r>
          </a:p>
        </p:txBody>
      </p:sp>
      <p:sp>
        <p:nvSpPr>
          <p:cNvPr id="14" name="Rectangle 13">
            <a:extLst>
              <a:ext uri="{FF2B5EF4-FFF2-40B4-BE49-F238E27FC236}">
                <a16:creationId xmlns:a16="http://schemas.microsoft.com/office/drawing/2014/main" id="{B629EBBD-9694-4DB4-8A9D-E83F22716F6E}"/>
              </a:ext>
            </a:extLst>
          </p:cNvPr>
          <p:cNvSpPr/>
          <p:nvPr/>
        </p:nvSpPr>
        <p:spPr>
          <a:xfrm>
            <a:off x="179512" y="2427734"/>
            <a:ext cx="4392488" cy="4308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Rectangle 15">
            <a:extLst>
              <a:ext uri="{FF2B5EF4-FFF2-40B4-BE49-F238E27FC236}">
                <a16:creationId xmlns:a16="http://schemas.microsoft.com/office/drawing/2014/main" id="{524D6D09-C591-4CD2-AB48-162BFC353FD4}"/>
              </a:ext>
            </a:extLst>
          </p:cNvPr>
          <p:cNvSpPr/>
          <p:nvPr/>
        </p:nvSpPr>
        <p:spPr>
          <a:xfrm>
            <a:off x="3311860" y="4327144"/>
            <a:ext cx="4392488" cy="4308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3588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48456-51A8-4353-B145-B7B0688C875A}"/>
              </a:ext>
            </a:extLst>
          </p:cNvPr>
          <p:cNvSpPr>
            <a:spLocks noGrp="1"/>
          </p:cNvSpPr>
          <p:nvPr>
            <p:ph type="title"/>
          </p:nvPr>
        </p:nvSpPr>
        <p:spPr/>
        <p:txBody>
          <a:bodyPr/>
          <a:lstStyle/>
          <a:p>
            <a:r>
              <a:rPr lang="en-US" dirty="0"/>
              <a:t>Plot counterfactual</a:t>
            </a:r>
            <a:endParaRPr lang="en-AU" dirty="0"/>
          </a:p>
        </p:txBody>
      </p:sp>
      <p:pic>
        <p:nvPicPr>
          <p:cNvPr id="8" name="Picture 7" descr="Chart, line chart&#10;&#10;Description automatically generated">
            <a:extLst>
              <a:ext uri="{FF2B5EF4-FFF2-40B4-BE49-F238E27FC236}">
                <a16:creationId xmlns:a16="http://schemas.microsoft.com/office/drawing/2014/main" id="{F49733A4-89AA-446B-893A-CBB776F31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059582"/>
            <a:ext cx="5688632" cy="3318368"/>
          </a:xfrm>
          <a:prstGeom prst="rect">
            <a:avLst/>
          </a:prstGeom>
        </p:spPr>
      </p:pic>
    </p:spTree>
    <p:extLst>
      <p:ext uri="{BB962C8B-B14F-4D97-AF65-F5344CB8AC3E}">
        <p14:creationId xmlns:p14="http://schemas.microsoft.com/office/powerpoint/2010/main" val="469711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3615-F2D6-486C-B3FC-E302F4FFA52C}"/>
              </a:ext>
            </a:extLst>
          </p:cNvPr>
          <p:cNvSpPr>
            <a:spLocks noGrp="1"/>
          </p:cNvSpPr>
          <p:nvPr>
            <p:ph type="title"/>
          </p:nvPr>
        </p:nvSpPr>
        <p:spPr>
          <a:xfrm>
            <a:off x="492819" y="221739"/>
            <a:ext cx="8158361" cy="369332"/>
          </a:xfrm>
        </p:spPr>
        <p:txBody>
          <a:bodyPr/>
          <a:lstStyle/>
          <a:p>
            <a:r>
              <a:rPr lang="en-AU" sz="2400" dirty="0"/>
              <a:t>Segmented regression or ARIMA??</a:t>
            </a:r>
          </a:p>
        </p:txBody>
      </p:sp>
      <p:sp>
        <p:nvSpPr>
          <p:cNvPr id="3" name="AutoShape 2">
            <a:extLst>
              <a:ext uri="{FF2B5EF4-FFF2-40B4-BE49-F238E27FC236}">
                <a16:creationId xmlns:a16="http://schemas.microsoft.com/office/drawing/2014/main" id="{2807B3C4-739A-4696-9201-B2FA8BC6CBA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aphicFrame>
        <p:nvGraphicFramePr>
          <p:cNvPr id="5" name="Table 4">
            <a:extLst>
              <a:ext uri="{FF2B5EF4-FFF2-40B4-BE49-F238E27FC236}">
                <a16:creationId xmlns:a16="http://schemas.microsoft.com/office/drawing/2014/main" id="{1BED1F13-4C71-0748-8410-74481912BA3A}"/>
              </a:ext>
            </a:extLst>
          </p:cNvPr>
          <p:cNvGraphicFramePr>
            <a:graphicFrameLocks noGrp="1"/>
          </p:cNvGraphicFramePr>
          <p:nvPr/>
        </p:nvGraphicFramePr>
        <p:xfrm>
          <a:off x="384806" y="730550"/>
          <a:ext cx="8374385" cy="4203496"/>
        </p:xfrm>
        <a:graphic>
          <a:graphicData uri="http://schemas.openxmlformats.org/drawingml/2006/table">
            <a:tbl>
              <a:tblPr firstRow="1" bandRow="1">
                <a:tableStyleId>{073A0DAA-6AF3-43AB-8588-CEC1D06C72B9}</a:tableStyleId>
              </a:tblPr>
              <a:tblGrid>
                <a:gridCol w="1738922">
                  <a:extLst>
                    <a:ext uri="{9D8B030D-6E8A-4147-A177-3AD203B41FA5}">
                      <a16:colId xmlns:a16="http://schemas.microsoft.com/office/drawing/2014/main" val="3492830509"/>
                    </a:ext>
                  </a:extLst>
                </a:gridCol>
                <a:gridCol w="3168352">
                  <a:extLst>
                    <a:ext uri="{9D8B030D-6E8A-4147-A177-3AD203B41FA5}">
                      <a16:colId xmlns:a16="http://schemas.microsoft.com/office/drawing/2014/main" val="3275221579"/>
                    </a:ext>
                  </a:extLst>
                </a:gridCol>
                <a:gridCol w="3467111">
                  <a:extLst>
                    <a:ext uri="{9D8B030D-6E8A-4147-A177-3AD203B41FA5}">
                      <a16:colId xmlns:a16="http://schemas.microsoft.com/office/drawing/2014/main" val="3306305742"/>
                    </a:ext>
                  </a:extLst>
                </a:gridCol>
              </a:tblGrid>
              <a:tr h="296395">
                <a:tc>
                  <a:txBody>
                    <a:bodyPr/>
                    <a:lstStyle/>
                    <a:p>
                      <a:endParaRPr lang="en-AU" sz="1400" dirty="0"/>
                    </a:p>
                  </a:txBody>
                  <a:tcPr>
                    <a:solidFill>
                      <a:schemeClr val="bg2">
                        <a:lumMod val="50000"/>
                      </a:schemeClr>
                    </a:solidFill>
                  </a:tcPr>
                </a:tc>
                <a:tc>
                  <a:txBody>
                    <a:bodyPr/>
                    <a:lstStyle/>
                    <a:p>
                      <a:r>
                        <a:rPr lang="en-AU" sz="1400" dirty="0"/>
                        <a:t>Segmented regression (SR)</a:t>
                      </a:r>
                    </a:p>
                  </a:txBody>
                  <a:tcPr anchor="b">
                    <a:solidFill>
                      <a:schemeClr val="bg2">
                        <a:lumMod val="50000"/>
                      </a:schemeClr>
                    </a:solidFill>
                  </a:tcPr>
                </a:tc>
                <a:tc>
                  <a:txBody>
                    <a:bodyPr/>
                    <a:lstStyle/>
                    <a:p>
                      <a:r>
                        <a:rPr lang="en-AU" sz="1400" dirty="0"/>
                        <a:t>ARIMA (including AR models)</a:t>
                      </a:r>
                    </a:p>
                  </a:txBody>
                  <a:tcPr anchor="b">
                    <a:solidFill>
                      <a:schemeClr val="bg2">
                        <a:lumMod val="50000"/>
                      </a:schemeClr>
                    </a:solidFill>
                  </a:tcPr>
                </a:tc>
                <a:extLst>
                  <a:ext uri="{0D108BD9-81ED-4DB2-BD59-A6C34878D82A}">
                    <a16:rowId xmlns:a16="http://schemas.microsoft.com/office/drawing/2014/main" val="4039216915"/>
                  </a:ext>
                </a:extLst>
              </a:tr>
              <a:tr h="503871">
                <a:tc>
                  <a:txBody>
                    <a:bodyPr/>
                    <a:lstStyle/>
                    <a:p>
                      <a:r>
                        <a:rPr lang="en-AU" sz="1400" b="1" dirty="0"/>
                        <a:t>Data distribution</a:t>
                      </a:r>
                    </a:p>
                  </a:txBody>
                  <a:tcPr>
                    <a:solidFill>
                      <a:schemeClr val="bg1">
                        <a:lumMod val="95000"/>
                      </a:schemeClr>
                    </a:solidFill>
                  </a:tcPr>
                </a:tc>
                <a:tc>
                  <a:txBody>
                    <a:bodyPr/>
                    <a:lstStyle/>
                    <a:p>
                      <a:r>
                        <a:rPr lang="en-AU" sz="1400" dirty="0"/>
                        <a:t>Normal (continuous outcome) Poisson (count outcome)</a:t>
                      </a:r>
                    </a:p>
                  </a:txBody>
                  <a:tcPr>
                    <a:solidFill>
                      <a:schemeClr val="bg1">
                        <a:lumMod val="95000"/>
                      </a:schemeClr>
                    </a:solidFill>
                  </a:tcPr>
                </a:tc>
                <a:tc>
                  <a:txBody>
                    <a:bodyPr/>
                    <a:lstStyle/>
                    <a:p>
                      <a:r>
                        <a:rPr lang="en-AU" sz="1400" dirty="0"/>
                        <a:t>Normal (continuous outcome)</a:t>
                      </a:r>
                    </a:p>
                  </a:txBody>
                  <a:tcPr>
                    <a:solidFill>
                      <a:schemeClr val="bg1">
                        <a:lumMod val="95000"/>
                      </a:schemeClr>
                    </a:solidFill>
                  </a:tcPr>
                </a:tc>
                <a:extLst>
                  <a:ext uri="{0D108BD9-81ED-4DB2-BD59-A6C34878D82A}">
                    <a16:rowId xmlns:a16="http://schemas.microsoft.com/office/drawing/2014/main" val="2361751458"/>
                  </a:ext>
                </a:extLst>
              </a:tr>
              <a:tr h="521977">
                <a:tc>
                  <a:txBody>
                    <a:bodyPr/>
                    <a:lstStyle/>
                    <a:p>
                      <a:r>
                        <a:rPr lang="en-AU" sz="1400" b="1" dirty="0"/>
                        <a:t>Trends</a:t>
                      </a:r>
                    </a:p>
                  </a:txBody>
                  <a:tcPr>
                    <a:solidFill>
                      <a:schemeClr val="bg1">
                        <a:lumMod val="95000"/>
                      </a:schemeClr>
                    </a:solidFill>
                  </a:tcPr>
                </a:tc>
                <a:tc>
                  <a:txBody>
                    <a:bodyPr/>
                    <a:lstStyle/>
                    <a:p>
                      <a:r>
                        <a:rPr lang="en-AU" sz="1400" dirty="0"/>
                        <a:t>Simple, regular trends only (e.g. linear)</a:t>
                      </a:r>
                    </a:p>
                  </a:txBody>
                  <a:tcPr>
                    <a:solidFill>
                      <a:schemeClr val="bg1">
                        <a:lumMod val="95000"/>
                      </a:schemeClr>
                    </a:solidFill>
                  </a:tcPr>
                </a:tc>
                <a:tc>
                  <a:txBody>
                    <a:bodyPr/>
                    <a:lstStyle/>
                    <a:p>
                      <a:r>
                        <a:rPr lang="en-AU" sz="1400" dirty="0"/>
                        <a:t>Complex trends</a:t>
                      </a:r>
                    </a:p>
                  </a:txBody>
                  <a:tcPr>
                    <a:solidFill>
                      <a:schemeClr val="bg1">
                        <a:lumMod val="95000"/>
                      </a:schemeClr>
                    </a:solidFill>
                  </a:tcPr>
                </a:tc>
                <a:extLst>
                  <a:ext uri="{0D108BD9-81ED-4DB2-BD59-A6C34878D82A}">
                    <a16:rowId xmlns:a16="http://schemas.microsoft.com/office/drawing/2014/main" val="2142818455"/>
                  </a:ext>
                </a:extLst>
              </a:tr>
              <a:tr h="503871">
                <a:tc>
                  <a:txBody>
                    <a:bodyPr/>
                    <a:lstStyle/>
                    <a:p>
                      <a:r>
                        <a:rPr lang="en-AU" sz="1400" b="1" dirty="0"/>
                        <a:t>Seasonality</a:t>
                      </a:r>
                    </a:p>
                  </a:txBody>
                  <a:tcPr>
                    <a:solidFill>
                      <a:schemeClr val="bg1">
                        <a:lumMod val="95000"/>
                      </a:schemeClr>
                    </a:solidFill>
                  </a:tcPr>
                </a:tc>
                <a:tc>
                  <a:txBody>
                    <a:bodyPr/>
                    <a:lstStyle/>
                    <a:p>
                      <a:r>
                        <a:rPr lang="en-AU" sz="1400" dirty="0"/>
                        <a:t>Simple seasonality via dummy variables</a:t>
                      </a:r>
                    </a:p>
                  </a:txBody>
                  <a:tcPr>
                    <a:solidFill>
                      <a:schemeClr val="bg1">
                        <a:lumMod val="95000"/>
                      </a:schemeClr>
                    </a:solidFill>
                  </a:tcPr>
                </a:tc>
                <a:tc>
                  <a:txBody>
                    <a:bodyPr/>
                    <a:lstStyle/>
                    <a:p>
                      <a:r>
                        <a:rPr lang="en-AU" sz="1400" dirty="0"/>
                        <a:t>Complex seasonality </a:t>
                      </a:r>
                    </a:p>
                  </a:txBody>
                  <a:tcPr>
                    <a:solidFill>
                      <a:schemeClr val="bg1">
                        <a:lumMod val="95000"/>
                      </a:schemeClr>
                    </a:solidFill>
                  </a:tcPr>
                </a:tc>
                <a:extLst>
                  <a:ext uri="{0D108BD9-81ED-4DB2-BD59-A6C34878D82A}">
                    <a16:rowId xmlns:a16="http://schemas.microsoft.com/office/drawing/2014/main" val="1086213853"/>
                  </a:ext>
                </a:extLst>
              </a:tr>
              <a:tr h="711347">
                <a:tc>
                  <a:txBody>
                    <a:bodyPr/>
                    <a:lstStyle/>
                    <a:p>
                      <a:r>
                        <a:rPr lang="en-AU" sz="1400" b="1" dirty="0"/>
                        <a:t>Autocorrelation</a:t>
                      </a:r>
                    </a:p>
                  </a:txBody>
                  <a:tcPr>
                    <a:solidFill>
                      <a:schemeClr val="bg1">
                        <a:lumMod val="95000"/>
                      </a:schemeClr>
                    </a:solidFill>
                  </a:tcPr>
                </a:tc>
                <a:tc>
                  <a:txBody>
                    <a:bodyPr/>
                    <a:lstStyle/>
                    <a:p>
                      <a:r>
                        <a:rPr lang="en-AU" sz="1400" dirty="0"/>
                        <a:t>For simple autocorrelation, accounting for trends and seasonality may remove it</a:t>
                      </a:r>
                    </a:p>
                  </a:txBody>
                  <a:tcPr>
                    <a:solidFill>
                      <a:schemeClr val="bg1">
                        <a:lumMod val="95000"/>
                      </a:schemeClr>
                    </a:solidFill>
                  </a:tcPr>
                </a:tc>
                <a:tc>
                  <a:txBody>
                    <a:bodyPr/>
                    <a:lstStyle/>
                    <a:p>
                      <a:r>
                        <a:rPr lang="en-AU" sz="1400" dirty="0"/>
                        <a:t>Complex autocorrelation</a:t>
                      </a:r>
                    </a:p>
                  </a:txBody>
                  <a:tcPr>
                    <a:solidFill>
                      <a:schemeClr val="bg1">
                        <a:lumMod val="95000"/>
                      </a:schemeClr>
                    </a:solidFill>
                  </a:tcPr>
                </a:tc>
                <a:extLst>
                  <a:ext uri="{0D108BD9-81ED-4DB2-BD59-A6C34878D82A}">
                    <a16:rowId xmlns:a16="http://schemas.microsoft.com/office/drawing/2014/main" val="4262318249"/>
                  </a:ext>
                </a:extLst>
              </a:tr>
              <a:tr h="503871">
                <a:tc>
                  <a:txBody>
                    <a:bodyPr/>
                    <a:lstStyle/>
                    <a:p>
                      <a:r>
                        <a:rPr lang="en-AU" sz="1400" b="1" dirty="0"/>
                        <a:t>Implementation</a:t>
                      </a:r>
                    </a:p>
                  </a:txBody>
                  <a:tcPr>
                    <a:solidFill>
                      <a:schemeClr val="bg1">
                        <a:lumMod val="95000"/>
                      </a:schemeClr>
                    </a:solidFill>
                  </a:tcPr>
                </a:tc>
                <a:tc>
                  <a:txBody>
                    <a:bodyPr/>
                    <a:lstStyle/>
                    <a:p>
                      <a:r>
                        <a:rPr lang="en-AU" sz="1400" dirty="0"/>
                        <a:t>Simple</a:t>
                      </a:r>
                    </a:p>
                  </a:txBody>
                  <a:tcPr>
                    <a:solidFill>
                      <a:schemeClr val="bg1">
                        <a:lumMod val="95000"/>
                      </a:schemeClr>
                    </a:solidFill>
                  </a:tcPr>
                </a:tc>
                <a:tc>
                  <a:txBody>
                    <a:bodyPr/>
                    <a:lstStyle/>
                    <a:p>
                      <a:r>
                        <a:rPr lang="en-AU" sz="1400" dirty="0"/>
                        <a:t>Can be challenging to find the most appropriate </a:t>
                      </a:r>
                      <a:r>
                        <a:rPr lang="en-AU" sz="1400" i="1" dirty="0"/>
                        <a:t>p</a:t>
                      </a:r>
                      <a:r>
                        <a:rPr lang="en-AU" sz="1400" dirty="0"/>
                        <a:t>, </a:t>
                      </a:r>
                      <a:r>
                        <a:rPr lang="en-AU" sz="1400" i="1" dirty="0"/>
                        <a:t>q</a:t>
                      </a:r>
                      <a:r>
                        <a:rPr lang="en-AU" sz="1400" dirty="0"/>
                        <a:t>, </a:t>
                      </a:r>
                      <a:r>
                        <a:rPr lang="en-AU" sz="1400" i="1" dirty="0"/>
                        <a:t>P, </a:t>
                      </a:r>
                      <a:r>
                        <a:rPr lang="en-AU" sz="1400" dirty="0"/>
                        <a:t>and </a:t>
                      </a:r>
                      <a:r>
                        <a:rPr lang="en-AU" sz="1400" i="1" dirty="0"/>
                        <a:t>Q</a:t>
                      </a:r>
                      <a:r>
                        <a:rPr lang="en-AU" sz="1400" dirty="0"/>
                        <a:t> terms</a:t>
                      </a:r>
                    </a:p>
                  </a:txBody>
                  <a:tcPr>
                    <a:solidFill>
                      <a:schemeClr val="bg1">
                        <a:lumMod val="95000"/>
                      </a:schemeClr>
                    </a:solidFill>
                  </a:tcPr>
                </a:tc>
                <a:extLst>
                  <a:ext uri="{0D108BD9-81ED-4DB2-BD59-A6C34878D82A}">
                    <a16:rowId xmlns:a16="http://schemas.microsoft.com/office/drawing/2014/main" val="88998515"/>
                  </a:ext>
                </a:extLst>
              </a:tr>
              <a:tr h="503871">
                <a:tc>
                  <a:txBody>
                    <a:bodyPr/>
                    <a:lstStyle/>
                    <a:p>
                      <a:r>
                        <a:rPr lang="en-AU" sz="1400" b="1" dirty="0"/>
                        <a:t>Baseline slope</a:t>
                      </a:r>
                    </a:p>
                  </a:txBody>
                  <a:tcPr>
                    <a:solidFill>
                      <a:schemeClr val="bg1">
                        <a:lumMod val="95000"/>
                      </a:schemeClr>
                    </a:solidFill>
                  </a:tcPr>
                </a:tc>
                <a:tc>
                  <a:txBody>
                    <a:bodyPr/>
                    <a:lstStyle/>
                    <a:p>
                      <a:r>
                        <a:rPr lang="en-AU" sz="1400" dirty="0"/>
                        <a:t>Can be estimated</a:t>
                      </a:r>
                    </a:p>
                  </a:txBody>
                  <a:tcPr>
                    <a:solidFill>
                      <a:schemeClr val="bg1">
                        <a:lumMod val="95000"/>
                      </a:schemeClr>
                    </a:solidFill>
                  </a:tcPr>
                </a:tc>
                <a:tc>
                  <a:txBody>
                    <a:bodyPr/>
                    <a:lstStyle/>
                    <a:p>
                      <a:r>
                        <a:rPr lang="en-AU" sz="1400" dirty="0"/>
                        <a:t>AR model – can be estimated</a:t>
                      </a:r>
                    </a:p>
                    <a:p>
                      <a:r>
                        <a:rPr lang="en-AU" sz="1400" dirty="0"/>
                        <a:t>ARIMA model – cannot be estimated</a:t>
                      </a:r>
                    </a:p>
                  </a:txBody>
                  <a:tcPr>
                    <a:solidFill>
                      <a:schemeClr val="bg1">
                        <a:lumMod val="95000"/>
                      </a:schemeClr>
                    </a:solidFill>
                  </a:tcPr>
                </a:tc>
                <a:extLst>
                  <a:ext uri="{0D108BD9-81ED-4DB2-BD59-A6C34878D82A}">
                    <a16:rowId xmlns:a16="http://schemas.microsoft.com/office/drawing/2014/main" val="156145332"/>
                  </a:ext>
                </a:extLst>
              </a:tr>
              <a:tr h="572559">
                <a:tc>
                  <a:txBody>
                    <a:bodyPr/>
                    <a:lstStyle/>
                    <a:p>
                      <a:r>
                        <a:rPr lang="en-AU" sz="1400" b="1" dirty="0"/>
                        <a:t>R functions</a:t>
                      </a:r>
                    </a:p>
                  </a:txBody>
                  <a:tcPr>
                    <a:solidFill>
                      <a:schemeClr val="bg1">
                        <a:lumMod val="95000"/>
                      </a:schemeClr>
                    </a:solidFill>
                  </a:tcPr>
                </a:tc>
                <a:tc>
                  <a:txBody>
                    <a:bodyPr/>
                    <a:lstStyle/>
                    <a:p>
                      <a:r>
                        <a:rPr lang="en-AU" sz="1400" dirty="0" err="1">
                          <a:latin typeface="Courier New" panose="02070309020205020404" pitchFamily="49" charset="0"/>
                          <a:cs typeface="Courier New" panose="02070309020205020404" pitchFamily="49" charset="0"/>
                        </a:rPr>
                        <a:t>lm</a:t>
                      </a:r>
                      <a:r>
                        <a:rPr lang="en-AU" sz="1400" dirty="0">
                          <a:latin typeface="Courier New" panose="02070309020205020404" pitchFamily="49" charset="0"/>
                          <a:cs typeface="Courier New" panose="02070309020205020404" pitchFamily="49" charset="0"/>
                        </a:rPr>
                        <a:t>()</a:t>
                      </a:r>
                      <a:r>
                        <a:rPr lang="en-AU" sz="1400" dirty="0"/>
                        <a:t>or </a:t>
                      </a:r>
                      <a:r>
                        <a:rPr lang="en-AU" sz="1400" dirty="0" err="1">
                          <a:latin typeface="Courier New" panose="02070309020205020404" pitchFamily="49" charset="0"/>
                          <a:cs typeface="Courier New" panose="02070309020205020404" pitchFamily="49" charset="0"/>
                        </a:rPr>
                        <a:t>glm</a:t>
                      </a:r>
                      <a:r>
                        <a:rPr lang="en-AU" sz="1400" dirty="0">
                          <a:latin typeface="Courier New" panose="02070309020205020404" pitchFamily="49" charset="0"/>
                          <a:cs typeface="Courier New" panose="02070309020205020404" pitchFamily="49" charset="0"/>
                        </a:rPr>
                        <a:t>()</a:t>
                      </a:r>
                    </a:p>
                  </a:txBody>
                  <a:tcPr>
                    <a:solidFill>
                      <a:schemeClr val="bg1">
                        <a:lumMod val="95000"/>
                      </a:schemeClr>
                    </a:solidFill>
                  </a:tcPr>
                </a:tc>
                <a:tc>
                  <a:txBody>
                    <a:bodyPr/>
                    <a:lstStyle/>
                    <a:p>
                      <a:r>
                        <a:rPr lang="en-AU" sz="1400" dirty="0" err="1">
                          <a:latin typeface="Courier New" panose="02070309020205020404" pitchFamily="49" charset="0"/>
                          <a:cs typeface="Courier New" panose="02070309020205020404" pitchFamily="49" charset="0"/>
                        </a:rPr>
                        <a:t>auto.arima</a:t>
                      </a:r>
                      <a:r>
                        <a:rPr lang="en-AU" sz="1400" dirty="0">
                          <a:latin typeface="Courier New" panose="02070309020205020404" pitchFamily="49" charset="0"/>
                          <a:cs typeface="Courier New" panose="02070309020205020404" pitchFamily="49" charset="0"/>
                        </a:rPr>
                        <a:t>()</a:t>
                      </a:r>
                      <a:r>
                        <a:rPr lang="en-AU" sz="1400" dirty="0"/>
                        <a:t>in </a:t>
                      </a:r>
                      <a:r>
                        <a:rPr lang="en-AU" sz="1400" dirty="0">
                          <a:latin typeface="Courier New" panose="02070309020205020404" pitchFamily="49" charset="0"/>
                          <a:cs typeface="Courier New" panose="02070309020205020404" pitchFamily="49" charset="0"/>
                        </a:rPr>
                        <a:t>forecast </a:t>
                      </a:r>
                      <a:r>
                        <a:rPr lang="en-AU" sz="1400" dirty="0"/>
                        <a:t>package</a:t>
                      </a:r>
                    </a:p>
                    <a:p>
                      <a:r>
                        <a:rPr lang="en-AU" sz="1400" dirty="0" err="1">
                          <a:latin typeface="Courier New" panose="02070309020205020404" pitchFamily="49" charset="0"/>
                          <a:cs typeface="Courier New" panose="02070309020205020404" pitchFamily="49" charset="0"/>
                        </a:rPr>
                        <a:t>sarima</a:t>
                      </a:r>
                      <a:r>
                        <a:rPr lang="en-AU" sz="1400" dirty="0">
                          <a:latin typeface="Courier New" panose="02070309020205020404" pitchFamily="49" charset="0"/>
                          <a:cs typeface="Courier New" panose="02070309020205020404" pitchFamily="49" charset="0"/>
                        </a:rPr>
                        <a:t>()</a:t>
                      </a:r>
                      <a:r>
                        <a:rPr lang="en-AU" sz="1400" dirty="0"/>
                        <a:t>in </a:t>
                      </a:r>
                      <a:r>
                        <a:rPr lang="en-AU" sz="1400" dirty="0" err="1">
                          <a:latin typeface="Courier New" panose="02070309020205020404" pitchFamily="49" charset="0"/>
                          <a:cs typeface="Courier New" panose="02070309020205020404" pitchFamily="49" charset="0"/>
                        </a:rPr>
                        <a:t>astsa</a:t>
                      </a:r>
                      <a:r>
                        <a:rPr lang="en-AU" sz="1400" dirty="0"/>
                        <a:t> package</a:t>
                      </a:r>
                    </a:p>
                  </a:txBody>
                  <a:tcPr>
                    <a:solidFill>
                      <a:schemeClr val="bg1">
                        <a:lumMod val="95000"/>
                      </a:schemeClr>
                    </a:solidFill>
                  </a:tcPr>
                </a:tc>
                <a:extLst>
                  <a:ext uri="{0D108BD9-81ED-4DB2-BD59-A6C34878D82A}">
                    <a16:rowId xmlns:a16="http://schemas.microsoft.com/office/drawing/2014/main" val="1401141119"/>
                  </a:ext>
                </a:extLst>
              </a:tr>
            </a:tbl>
          </a:graphicData>
        </a:graphic>
      </p:graphicFrame>
    </p:spTree>
    <p:extLst>
      <p:ext uri="{BB962C8B-B14F-4D97-AF65-F5344CB8AC3E}">
        <p14:creationId xmlns:p14="http://schemas.microsoft.com/office/powerpoint/2010/main" val="2049135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F542-7755-4323-9532-DF97A6179E41}"/>
              </a:ext>
            </a:extLst>
          </p:cNvPr>
          <p:cNvSpPr>
            <a:spLocks noGrp="1"/>
          </p:cNvSpPr>
          <p:nvPr>
            <p:ph type="title"/>
          </p:nvPr>
        </p:nvSpPr>
        <p:spPr>
          <a:xfrm>
            <a:off x="468313" y="361950"/>
            <a:ext cx="8229600" cy="430887"/>
          </a:xfrm>
        </p:spPr>
        <p:txBody>
          <a:bodyPr/>
          <a:lstStyle/>
          <a:p>
            <a:r>
              <a:rPr lang="en-AU" sz="2800" dirty="0"/>
              <a:t>Final words</a:t>
            </a:r>
          </a:p>
        </p:txBody>
      </p:sp>
      <p:sp>
        <p:nvSpPr>
          <p:cNvPr id="3" name="Text Placeholder 2">
            <a:extLst>
              <a:ext uri="{FF2B5EF4-FFF2-40B4-BE49-F238E27FC236}">
                <a16:creationId xmlns:a16="http://schemas.microsoft.com/office/drawing/2014/main" id="{C80A6DEF-1762-4146-BCD0-5E47E5E1BDA8}"/>
              </a:ext>
            </a:extLst>
          </p:cNvPr>
          <p:cNvSpPr>
            <a:spLocks noGrp="1"/>
          </p:cNvSpPr>
          <p:nvPr>
            <p:ph type="body" idx="10"/>
          </p:nvPr>
        </p:nvSpPr>
        <p:spPr/>
        <p:txBody>
          <a:bodyPr/>
          <a:lstStyle/>
          <a:p>
            <a:pPr>
              <a:spcBef>
                <a:spcPts val="1800"/>
              </a:spcBef>
            </a:pPr>
            <a:r>
              <a:rPr lang="en-AU" sz="2000" dirty="0"/>
              <a:t>Interrupted time series analysis is a powerful approach to evaluate the impact of large-scale interventions, especially when combined with control series</a:t>
            </a:r>
          </a:p>
          <a:p>
            <a:pPr>
              <a:spcBef>
                <a:spcPts val="1800"/>
              </a:spcBef>
            </a:pPr>
            <a:r>
              <a:rPr lang="en-AU" sz="2000" dirty="0"/>
              <a:t>To ensure robust results, any modelling approach should take into account trends, seasonality, and autocorrelation</a:t>
            </a:r>
          </a:p>
          <a:p>
            <a:pPr>
              <a:spcBef>
                <a:spcPts val="1800"/>
              </a:spcBef>
            </a:pPr>
            <a:r>
              <a:rPr lang="en-AU" sz="2000" dirty="0"/>
              <a:t>Simpler is (usually) better—sometimes a simple linear regression is all you need!</a:t>
            </a:r>
          </a:p>
          <a:p>
            <a:pPr>
              <a:spcBef>
                <a:spcPts val="1800"/>
              </a:spcBef>
            </a:pPr>
            <a:r>
              <a:rPr lang="en-AU" sz="2000" dirty="0"/>
              <a:t>As with most observational studies, be wary of inferring causal relationships</a:t>
            </a:r>
          </a:p>
        </p:txBody>
      </p:sp>
    </p:spTree>
    <p:extLst>
      <p:ext uri="{BB962C8B-B14F-4D97-AF65-F5344CB8AC3E}">
        <p14:creationId xmlns:p14="http://schemas.microsoft.com/office/powerpoint/2010/main" val="1305060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3615-F2D6-486C-B3FC-E302F4FFA52C}"/>
              </a:ext>
            </a:extLst>
          </p:cNvPr>
          <p:cNvSpPr>
            <a:spLocks noGrp="1"/>
          </p:cNvSpPr>
          <p:nvPr>
            <p:ph type="title"/>
          </p:nvPr>
        </p:nvSpPr>
        <p:spPr>
          <a:xfrm>
            <a:off x="539552" y="1669766"/>
            <a:ext cx="2807543" cy="1384995"/>
          </a:xfrm>
        </p:spPr>
        <p:txBody>
          <a:bodyPr/>
          <a:lstStyle/>
          <a:p>
            <a:r>
              <a:rPr lang="en-AU" sz="1800" b="0" dirty="0"/>
              <a:t>Comparing the red dots before-and-after the intervention (in grey), was there a reduction in the outcome </a:t>
            </a:r>
            <a:r>
              <a:rPr lang="en-AU" sz="1800" b="0" i="1" dirty="0"/>
              <a:t>y</a:t>
            </a:r>
            <a:r>
              <a:rPr lang="en-AU" sz="1800" b="0" dirty="0"/>
              <a:t>?</a:t>
            </a:r>
          </a:p>
        </p:txBody>
      </p:sp>
      <p:pic>
        <p:nvPicPr>
          <p:cNvPr id="18" name="Picture 17" descr="A close up of a map&#10;&#10;Description automatically generated">
            <a:extLst>
              <a:ext uri="{FF2B5EF4-FFF2-40B4-BE49-F238E27FC236}">
                <a16:creationId xmlns:a16="http://schemas.microsoft.com/office/drawing/2014/main" id="{5CDEABA1-6F4A-4CFA-8A4E-05F9079E4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904" y="1145828"/>
            <a:ext cx="5012814" cy="3121435"/>
          </a:xfrm>
          <a:prstGeom prst="rect">
            <a:avLst/>
          </a:prstGeom>
        </p:spPr>
      </p:pic>
      <p:pic>
        <p:nvPicPr>
          <p:cNvPr id="4" name="Graphic 3" descr="Checkbox Checked">
            <a:extLst>
              <a:ext uri="{FF2B5EF4-FFF2-40B4-BE49-F238E27FC236}">
                <a16:creationId xmlns:a16="http://schemas.microsoft.com/office/drawing/2014/main" id="{24A52C60-1833-404C-A1A4-DB73D18F4A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95857" y="838263"/>
            <a:ext cx="914400" cy="914400"/>
          </a:xfrm>
          <a:prstGeom prst="rect">
            <a:avLst/>
          </a:prstGeom>
        </p:spPr>
      </p:pic>
      <p:pic>
        <p:nvPicPr>
          <p:cNvPr id="10" name="Graphic 9" descr="Checkbox Crossed">
            <a:extLst>
              <a:ext uri="{FF2B5EF4-FFF2-40B4-BE49-F238E27FC236}">
                <a16:creationId xmlns:a16="http://schemas.microsoft.com/office/drawing/2014/main" id="{94BAA489-FDDC-4656-8589-47A3C56778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98210" y="838263"/>
            <a:ext cx="914400" cy="914400"/>
          </a:xfrm>
          <a:prstGeom prst="rect">
            <a:avLst/>
          </a:prstGeom>
        </p:spPr>
      </p:pic>
      <p:pic>
        <p:nvPicPr>
          <p:cNvPr id="11" name="Graphic 10" descr="Checkbox Checked">
            <a:extLst>
              <a:ext uri="{FF2B5EF4-FFF2-40B4-BE49-F238E27FC236}">
                <a16:creationId xmlns:a16="http://schemas.microsoft.com/office/drawing/2014/main" id="{279DD43F-D919-4EBC-BCA9-C032B125C3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95857" y="2362264"/>
            <a:ext cx="914400" cy="914400"/>
          </a:xfrm>
          <a:prstGeom prst="rect">
            <a:avLst/>
          </a:prstGeom>
        </p:spPr>
      </p:pic>
      <p:pic>
        <p:nvPicPr>
          <p:cNvPr id="12" name="Graphic 11" descr="Checkbox Checked">
            <a:extLst>
              <a:ext uri="{FF2B5EF4-FFF2-40B4-BE49-F238E27FC236}">
                <a16:creationId xmlns:a16="http://schemas.microsoft.com/office/drawing/2014/main" id="{6C8F1A57-68FD-46CE-A3FB-04798951E3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06318" y="2362264"/>
            <a:ext cx="914400" cy="914400"/>
          </a:xfrm>
          <a:prstGeom prst="rect">
            <a:avLst/>
          </a:prstGeom>
        </p:spPr>
      </p:pic>
      <p:sp>
        <p:nvSpPr>
          <p:cNvPr id="3" name="TextBox 2">
            <a:extLst>
              <a:ext uri="{FF2B5EF4-FFF2-40B4-BE49-F238E27FC236}">
                <a16:creationId xmlns:a16="http://schemas.microsoft.com/office/drawing/2014/main" id="{C59B3D19-E1E2-488D-BC5C-DD933985AE7D}"/>
              </a:ext>
            </a:extLst>
          </p:cNvPr>
          <p:cNvSpPr txBox="1"/>
          <p:nvPr/>
        </p:nvSpPr>
        <p:spPr>
          <a:xfrm>
            <a:off x="431390" y="346482"/>
            <a:ext cx="8389082" cy="461665"/>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b="1" i="0" u="none" strike="noStrike" kern="1200" cap="none" spc="0" normalizeH="0" baseline="0" noProof="0" dirty="0">
                <a:ln>
                  <a:noFill/>
                </a:ln>
                <a:solidFill>
                  <a:schemeClr val="tx1"/>
                </a:solidFill>
                <a:effectLst/>
                <a:uLnTx/>
                <a:uFillTx/>
                <a:ea typeface="+mn-ea"/>
                <a:cs typeface="Arial" panose="020B0604020202020204" pitchFamily="34" charset="0"/>
              </a:rPr>
              <a:t>What about a before and after design?</a:t>
            </a:r>
          </a:p>
        </p:txBody>
      </p:sp>
    </p:spTree>
    <p:extLst>
      <p:ext uri="{BB962C8B-B14F-4D97-AF65-F5344CB8AC3E}">
        <p14:creationId xmlns:p14="http://schemas.microsoft.com/office/powerpoint/2010/main" val="118525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3615-F2D6-486C-B3FC-E302F4FFA52C}"/>
              </a:ext>
            </a:extLst>
          </p:cNvPr>
          <p:cNvSpPr>
            <a:spLocks noGrp="1"/>
          </p:cNvSpPr>
          <p:nvPr>
            <p:ph type="title"/>
          </p:nvPr>
        </p:nvSpPr>
        <p:spPr>
          <a:xfrm>
            <a:off x="535421" y="1145442"/>
            <a:ext cx="2376836" cy="1938992"/>
          </a:xfrm>
        </p:spPr>
        <p:txBody>
          <a:bodyPr/>
          <a:lstStyle/>
          <a:p>
            <a:r>
              <a:rPr lang="en-AU" sz="1800" b="0" dirty="0"/>
              <a:t>Here’s what it looks like if we plot the outcome over time (i.e. time series). </a:t>
            </a:r>
            <a:br>
              <a:rPr lang="en-AU" sz="1800" b="0" dirty="0"/>
            </a:br>
            <a:br>
              <a:rPr lang="en-AU" sz="1800" b="0" dirty="0"/>
            </a:br>
            <a:r>
              <a:rPr lang="en-AU" sz="1800" b="0" dirty="0"/>
              <a:t>Is your conclusion the same?</a:t>
            </a:r>
          </a:p>
        </p:txBody>
      </p:sp>
      <p:pic>
        <p:nvPicPr>
          <p:cNvPr id="16" name="Picture 15" descr="A close up of a map&#10;&#10;Description automatically generated">
            <a:extLst>
              <a:ext uri="{FF2B5EF4-FFF2-40B4-BE49-F238E27FC236}">
                <a16:creationId xmlns:a16="http://schemas.microsoft.com/office/drawing/2014/main" id="{14585C78-96CC-4670-9114-86BBD7E3E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385" y="1048255"/>
            <a:ext cx="5303230" cy="3302275"/>
          </a:xfrm>
          <a:prstGeom prst="rect">
            <a:avLst/>
          </a:prstGeom>
        </p:spPr>
      </p:pic>
      <p:sp>
        <p:nvSpPr>
          <p:cNvPr id="7" name="TextBox 6">
            <a:extLst>
              <a:ext uri="{FF2B5EF4-FFF2-40B4-BE49-F238E27FC236}">
                <a16:creationId xmlns:a16="http://schemas.microsoft.com/office/drawing/2014/main" id="{BE85A9E4-55ED-4753-A62A-34AA7A5958F5}"/>
              </a:ext>
            </a:extLst>
          </p:cNvPr>
          <p:cNvSpPr txBox="1"/>
          <p:nvPr/>
        </p:nvSpPr>
        <p:spPr>
          <a:xfrm>
            <a:off x="431390" y="346482"/>
            <a:ext cx="8317074" cy="461665"/>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b="1" i="0" u="none" strike="noStrike" kern="1200" cap="none" spc="0" normalizeH="0" baseline="0" noProof="0" dirty="0">
                <a:ln>
                  <a:noFill/>
                </a:ln>
                <a:solidFill>
                  <a:schemeClr val="tx1"/>
                </a:solidFill>
                <a:effectLst/>
                <a:uLnTx/>
                <a:uFillTx/>
                <a:ea typeface="+mn-ea"/>
                <a:cs typeface="Arial" panose="020B0604020202020204" pitchFamily="34" charset="0"/>
              </a:rPr>
              <a:t>What about a before and after design?</a:t>
            </a:r>
          </a:p>
        </p:txBody>
      </p:sp>
    </p:spTree>
    <p:extLst>
      <p:ext uri="{BB962C8B-B14F-4D97-AF65-F5344CB8AC3E}">
        <p14:creationId xmlns:p14="http://schemas.microsoft.com/office/powerpoint/2010/main" val="92325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E6DCF-ABEC-4EF2-AA58-72FBA475CA5E}"/>
              </a:ext>
            </a:extLst>
          </p:cNvPr>
          <p:cNvSpPr>
            <a:spLocks noGrp="1"/>
          </p:cNvSpPr>
          <p:nvPr>
            <p:ph type="title"/>
          </p:nvPr>
        </p:nvSpPr>
        <p:spPr>
          <a:xfrm>
            <a:off x="468313" y="361950"/>
            <a:ext cx="8229600" cy="430887"/>
          </a:xfrm>
        </p:spPr>
        <p:txBody>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AU" sz="2800" b="1" i="0" u="none" strike="noStrike" kern="1200" cap="none" spc="0" normalizeH="0" baseline="0" noProof="0" dirty="0">
                <a:ln>
                  <a:noFill/>
                </a:ln>
                <a:solidFill>
                  <a:schemeClr val="tx1"/>
                </a:solidFill>
                <a:effectLst/>
                <a:uLnTx/>
                <a:uFillTx/>
                <a:ea typeface="+mn-ea"/>
                <a:cs typeface="Arial" panose="020B0604020202020204" pitchFamily="34" charset="0"/>
              </a:rPr>
              <a:t>What about a before and after design?</a:t>
            </a:r>
          </a:p>
        </p:txBody>
      </p:sp>
      <p:pic>
        <p:nvPicPr>
          <p:cNvPr id="4" name="Picture 3">
            <a:extLst>
              <a:ext uri="{FF2B5EF4-FFF2-40B4-BE49-F238E27FC236}">
                <a16:creationId xmlns:a16="http://schemas.microsoft.com/office/drawing/2014/main" id="{233082AA-216C-49C1-81C8-86502FEBE199}"/>
              </a:ext>
            </a:extLst>
          </p:cNvPr>
          <p:cNvPicPr>
            <a:picLocks noChangeAspect="1"/>
          </p:cNvPicPr>
          <p:nvPr/>
        </p:nvPicPr>
        <p:blipFill rotWithShape="1">
          <a:blip r:embed="rId3"/>
          <a:srcRect r="28572" b="12489"/>
          <a:stretch/>
        </p:blipFill>
        <p:spPr>
          <a:xfrm>
            <a:off x="4407921" y="1234984"/>
            <a:ext cx="4052511" cy="2949707"/>
          </a:xfrm>
          <a:prstGeom prst="rect">
            <a:avLst/>
          </a:prstGeom>
        </p:spPr>
      </p:pic>
      <p:pic>
        <p:nvPicPr>
          <p:cNvPr id="6" name="Picture 5">
            <a:extLst>
              <a:ext uri="{FF2B5EF4-FFF2-40B4-BE49-F238E27FC236}">
                <a16:creationId xmlns:a16="http://schemas.microsoft.com/office/drawing/2014/main" id="{4DCEF9C4-D5BE-4B6A-A837-86010AF2F86C}"/>
              </a:ext>
            </a:extLst>
          </p:cNvPr>
          <p:cNvPicPr>
            <a:picLocks noChangeAspect="1"/>
          </p:cNvPicPr>
          <p:nvPr/>
        </p:nvPicPr>
        <p:blipFill rotWithShape="1">
          <a:blip r:embed="rId4"/>
          <a:srcRect t="15312"/>
          <a:stretch/>
        </p:blipFill>
        <p:spPr>
          <a:xfrm>
            <a:off x="961595" y="1084156"/>
            <a:ext cx="2552920" cy="3032354"/>
          </a:xfrm>
          <a:prstGeom prst="rect">
            <a:avLst/>
          </a:prstGeom>
        </p:spPr>
      </p:pic>
      <p:sp>
        <p:nvSpPr>
          <p:cNvPr id="7" name="TextBox 6">
            <a:extLst>
              <a:ext uri="{FF2B5EF4-FFF2-40B4-BE49-F238E27FC236}">
                <a16:creationId xmlns:a16="http://schemas.microsoft.com/office/drawing/2014/main" id="{D0244ACF-119F-4E1D-8D2C-1BCD49AD6996}"/>
              </a:ext>
            </a:extLst>
          </p:cNvPr>
          <p:cNvSpPr txBox="1"/>
          <p:nvPr/>
        </p:nvSpPr>
        <p:spPr>
          <a:xfrm>
            <a:off x="683568" y="4184691"/>
            <a:ext cx="3528392" cy="446276"/>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i="0" u="none" strike="noStrike" kern="1200" cap="none" spc="0" normalizeH="0" baseline="0" noProof="0" dirty="0" err="1">
                <a:ln>
                  <a:noFill/>
                </a:ln>
                <a:solidFill>
                  <a:schemeClr val="tx1"/>
                </a:solidFill>
                <a:effectLst/>
                <a:uLnTx/>
                <a:uFillTx/>
                <a:latin typeface="+mn-lt"/>
                <a:ea typeface="+mn-ea"/>
                <a:cs typeface="+mn-cs"/>
              </a:rPr>
              <a:t>Soumerai</a:t>
            </a:r>
            <a:r>
              <a:rPr kumimoji="0" lang="en-US" sz="1150" i="0" u="none" strike="noStrike" kern="1200" cap="none" spc="0" normalizeH="0" baseline="0" noProof="0" dirty="0">
                <a:ln>
                  <a:noFill/>
                </a:ln>
                <a:solidFill>
                  <a:schemeClr val="tx1"/>
                </a:solidFill>
                <a:effectLst/>
                <a:uLnTx/>
                <a:uFillTx/>
                <a:latin typeface="+mn-lt"/>
                <a:ea typeface="+mn-ea"/>
                <a:cs typeface="+mn-cs"/>
              </a:rPr>
              <a:t> et al. </a:t>
            </a:r>
            <a:r>
              <a:rPr kumimoji="0" lang="en-US" sz="1150" i="1" u="none" strike="noStrike" kern="1200" cap="none" spc="0" normalizeH="0" baseline="0" noProof="0" dirty="0" err="1">
                <a:ln>
                  <a:noFill/>
                </a:ln>
                <a:solidFill>
                  <a:schemeClr val="tx1"/>
                </a:solidFill>
                <a:effectLst/>
                <a:uLnTx/>
                <a:uFillTx/>
                <a:latin typeface="+mn-lt"/>
                <a:ea typeface="+mn-ea"/>
                <a:cs typeface="+mn-cs"/>
              </a:rPr>
              <a:t>Prev</a:t>
            </a:r>
            <a:r>
              <a:rPr kumimoji="0" lang="en-US" sz="1150" i="1" u="none" strike="noStrike" kern="1200" cap="none" spc="0" normalizeH="0" baseline="0" noProof="0" dirty="0">
                <a:ln>
                  <a:noFill/>
                </a:ln>
                <a:solidFill>
                  <a:schemeClr val="tx1"/>
                </a:solidFill>
                <a:effectLst/>
                <a:uLnTx/>
                <a:uFillTx/>
                <a:latin typeface="+mn-lt"/>
                <a:ea typeface="+mn-ea"/>
                <a:cs typeface="+mn-cs"/>
              </a:rPr>
              <a:t> Chronic Dis </a:t>
            </a:r>
            <a:r>
              <a:rPr kumimoji="0" lang="en-US" sz="1150" i="0" u="none" strike="noStrike" kern="1200" cap="none" spc="0" normalizeH="0" baseline="0" noProof="0" dirty="0">
                <a:ln>
                  <a:noFill/>
                </a:ln>
                <a:solidFill>
                  <a:schemeClr val="tx1"/>
                </a:solidFill>
                <a:effectLst/>
                <a:uLnTx/>
                <a:uFillTx/>
                <a:latin typeface="+mn-lt"/>
                <a:ea typeface="+mn-ea"/>
                <a:cs typeface="+mn-cs"/>
              </a:rPr>
              <a:t>2015;12:150187. DOI: http://dx.doi.org/10.5888/pcd12.150187</a:t>
            </a:r>
            <a:endParaRPr kumimoji="0" lang="en-AU" sz="1150" i="0" u="none" strike="noStrike" kern="1200" cap="none" spc="0" normalizeH="0" baseline="0" noProof="0" dirty="0">
              <a:ln>
                <a:noFill/>
              </a:ln>
              <a:solidFill>
                <a:schemeClr val="tx1"/>
              </a:solidFill>
              <a:effectLst/>
              <a:uLnTx/>
              <a:uFillTx/>
              <a:latin typeface="+mn-lt"/>
              <a:ea typeface="+mn-ea"/>
              <a:cs typeface="+mn-cs"/>
            </a:endParaRPr>
          </a:p>
        </p:txBody>
      </p:sp>
      <p:sp>
        <p:nvSpPr>
          <p:cNvPr id="3" name="Rectangle 2">
            <a:extLst>
              <a:ext uri="{FF2B5EF4-FFF2-40B4-BE49-F238E27FC236}">
                <a16:creationId xmlns:a16="http://schemas.microsoft.com/office/drawing/2014/main" id="{B1E6816D-3D24-F7E1-4B74-CB6C0010C1FC}"/>
              </a:ext>
            </a:extLst>
          </p:cNvPr>
          <p:cNvSpPr/>
          <p:nvPr/>
        </p:nvSpPr>
        <p:spPr>
          <a:xfrm>
            <a:off x="4716016" y="1491630"/>
            <a:ext cx="2088232" cy="2624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0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CBDRH">
  <a:themeElements>
    <a:clrScheme name="ColorBrewer">
      <a:dk1>
        <a:sysClr val="windowText" lastClr="000000"/>
      </a:dk1>
      <a:lt1>
        <a:sysClr val="window" lastClr="FFFFFF"/>
      </a:lt1>
      <a:dk2>
        <a:srgbClr val="323232"/>
      </a:dk2>
      <a:lt2>
        <a:srgbClr val="666666"/>
      </a:lt2>
      <a:accent1>
        <a:srgbClr val="1B9E77"/>
      </a:accent1>
      <a:accent2>
        <a:srgbClr val="D95F02"/>
      </a:accent2>
      <a:accent3>
        <a:srgbClr val="7570B3"/>
      </a:accent3>
      <a:accent4>
        <a:srgbClr val="E7298A"/>
      </a:accent4>
      <a:accent5>
        <a:srgbClr val="66A61E"/>
      </a:accent5>
      <a:accent6>
        <a:srgbClr val="E41A1C"/>
      </a:accent6>
      <a:hlink>
        <a:srgbClr val="1B587C"/>
      </a:hlink>
      <a:folHlink>
        <a:srgbClr val="1B587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lstStyle>
        <a:def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defPPr>
      </a:lstStyle>
    </a:txDef>
  </a:objectDefaults>
  <a:extraClrSchemeLst/>
  <a:extLst>
    <a:ext uri="{05A4C25C-085E-4340-85A3-A5531E510DB2}">
      <thm15:themeFamily xmlns:thm15="http://schemas.microsoft.com/office/thememl/2012/main" name="Presentation7" id="{FA5A421A-BE56-EA47-BCB1-175C4E9E32ED}" vid="{C10F94EA-3259-EA4B-85CF-4B4040F9CD67}"/>
    </a:ext>
  </a:extLst>
</a:theme>
</file>

<file path=ppt/theme/theme2.xml><?xml version="1.0" encoding="utf-8"?>
<a:theme xmlns:a="http://schemas.openxmlformats.org/drawingml/2006/main" name="No logo">
  <a:themeElements>
    <a:clrScheme name="ColorBrewer">
      <a:dk1>
        <a:sysClr val="windowText" lastClr="000000"/>
      </a:dk1>
      <a:lt1>
        <a:sysClr val="window" lastClr="FFFFFF"/>
      </a:lt1>
      <a:dk2>
        <a:srgbClr val="323232"/>
      </a:dk2>
      <a:lt2>
        <a:srgbClr val="666666"/>
      </a:lt2>
      <a:accent1>
        <a:srgbClr val="1B9E77"/>
      </a:accent1>
      <a:accent2>
        <a:srgbClr val="D95F02"/>
      </a:accent2>
      <a:accent3>
        <a:srgbClr val="7570B3"/>
      </a:accent3>
      <a:accent4>
        <a:srgbClr val="E7298A"/>
      </a:accent4>
      <a:accent5>
        <a:srgbClr val="66A61E"/>
      </a:accent5>
      <a:accent6>
        <a:srgbClr val="E41A1C"/>
      </a:accent6>
      <a:hlink>
        <a:srgbClr val="1B587C"/>
      </a:hlink>
      <a:folHlink>
        <a:srgbClr val="1B587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lstStyle>
        <a:def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defPPr>
      </a:lstStyle>
    </a:txDef>
  </a:objectDefaults>
  <a:extraClrSchemeLst/>
  <a:extLst>
    <a:ext uri="{05A4C25C-085E-4340-85A3-A5531E510DB2}">
      <thm15:themeFamily xmlns:thm15="http://schemas.microsoft.com/office/thememl/2012/main" name="Presentation7" id="{FA5A421A-BE56-EA47-BCB1-175C4E9E32ED}" vid="{C10F94EA-3259-EA4B-85CF-4B4040F9CD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510C70A-8665-47CD-99CE-63AE27E43F52}">
  <we:reference id="a3b40b4f-8edf-490e-9df1-7e66f93912bf" version="1.1.0.0" store="EXCatalog" storeType="EXCatalog"/>
  <we:alternateReferences>
    <we:reference id="WA104380526" version="1.1.0.0" store="en-AU"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Resource Document" ma:contentTypeID="0x01010008768CDC8BD8F24E88688A23E1BBFFD40083F9DB452809BE4E9E961773873B9725" ma:contentTypeVersion="12" ma:contentTypeDescription="" ma:contentTypeScope="" ma:versionID="ccf7c8939642961021bbb5e2375da5c4">
  <xsd:schema xmlns:xsd="http://www.w3.org/2001/XMLSchema" xmlns:xs="http://www.w3.org/2001/XMLSchema" xmlns:p="http://schemas.microsoft.com/office/2006/metadata/properties" xmlns:ns2="e2a6d7fd-cfb8-4aa2-8f9d-00d20bdc3a83" xmlns:ns4="78237fa5-fae7-4a08-ad29-c8feb430a382" targetNamespace="http://schemas.microsoft.com/office/2006/metadata/properties" ma:root="true" ma:fieldsID="7ba22b555d239708a9679c6b61f18d10" ns2:_="" ns4:_="">
    <xsd:import namespace="e2a6d7fd-cfb8-4aa2-8f9d-00d20bdc3a83"/>
    <xsd:import namespace="78237fa5-fae7-4a08-ad29-c8feb430a382"/>
    <xsd:element name="properties">
      <xsd:complexType>
        <xsd:sequence>
          <xsd:element name="documentManagement">
            <xsd:complexType>
              <xsd:all>
                <xsd:element ref="ns2:TaxCatchAll" minOccurs="0"/>
                <xsd:element ref="ns2:TaxCatchAllLabel" minOccurs="0"/>
                <xsd:element ref="ns4:UnswBus_ResourceType"/>
                <xsd:element ref="ns4:UnswBus_Description" minOccurs="0"/>
                <xsd:element ref="ns2:l106d6d0667840b48999320499b4dd29" minOccurs="0"/>
                <xsd:element ref="ns2:cfdce602ab9848b4bf80c62eae0cddb3" minOccurs="0"/>
                <xsd:element ref="ns2:i7e4caf4883549738b3fce866cf588f7"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a6d7fd-cfb8-4aa2-8f9d-00d20bdc3a8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2cec8c26-97b4-48cb-a8fc-0ef68138d153}" ma:internalName="TaxCatchAll" ma:showField="CatchAllData" ma:web="e2a6d7fd-cfb8-4aa2-8f9d-00d20bdc3a8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2cec8c26-97b4-48cb-a8fc-0ef68138d153}" ma:internalName="TaxCatchAllLabel" ma:readOnly="true" ma:showField="CatchAllDataLabel" ma:web="e2a6d7fd-cfb8-4aa2-8f9d-00d20bdc3a83">
      <xsd:complexType>
        <xsd:complexContent>
          <xsd:extension base="dms:MultiChoiceLookup">
            <xsd:sequence>
              <xsd:element name="Value" type="dms:Lookup" maxOccurs="unbounded" minOccurs="0" nillable="true"/>
            </xsd:sequence>
          </xsd:extension>
        </xsd:complexContent>
      </xsd:complexType>
    </xsd:element>
    <xsd:element name="l106d6d0667840b48999320499b4dd29" ma:index="15" nillable="true" ma:taxonomy="true" ma:internalName="l106d6d0667840b48999320499b4dd29" ma:taxonomyFieldName="UnswBus_EnterpriseKeywords" ma:displayName="Enterprise Keywords" ma:default="" ma:fieldId="{5106d6d0-6678-40b4-8999-320499b4dd29}" ma:taxonomyMulti="true" ma:sspId="2b026aac-6b52-4d7e-a64d-f3ee90946f56" ma:termSetId="6b154277-0339-4047-8b7c-9c64337183f8" ma:anchorId="00000000-0000-0000-0000-000000000000" ma:open="false" ma:isKeyword="false">
      <xsd:complexType>
        <xsd:sequence>
          <xsd:element ref="pc:Terms" minOccurs="0" maxOccurs="1"/>
        </xsd:sequence>
      </xsd:complexType>
    </xsd:element>
    <xsd:element name="cfdce602ab9848b4bf80c62eae0cddb3" ma:index="16" nillable="true" ma:taxonomy="true" ma:internalName="cfdce602ab9848b4bf80c62eae0cddb3" ma:taxonomyFieldName="UnswBus_SchoolUnit" ma:displayName="School or Unit" ma:default="" ma:fieldId="{cfdce602-ab98-48b4-bf80-c62eae0cddb3}" ma:sspId="2b026aac-6b52-4d7e-a64d-f3ee90946f56" ma:termSetId="99342006-19d9-4d76-ae6d-6a49808a1b3d" ma:anchorId="00000000-0000-0000-0000-000000000000" ma:open="false" ma:isKeyword="false">
      <xsd:complexType>
        <xsd:sequence>
          <xsd:element ref="pc:Terms" minOccurs="0" maxOccurs="1"/>
        </xsd:sequence>
      </xsd:complexType>
    </xsd:element>
    <xsd:element name="i7e4caf4883549738b3fce866cf588f7" ma:index="17" ma:taxonomy="true" ma:internalName="i7e4caf4883549738b3fce866cf588f7" ma:taxonomyFieldName="UnswBus_ResourceCategory" ma:displayName="Resource Category" ma:default="" ma:fieldId="{27e4caf4-8835-4973-8b3f-ce866cf588f7}" ma:taxonomyMulti="true" ma:sspId="2b026aac-6b52-4d7e-a64d-f3ee90946f56" ma:termSetId="59e748ed-3424-4b0f-8a51-22a7215e5980" ma:anchorId="00000000-0000-0000-0000-000000000000" ma:open="false" ma:isKeyword="false">
      <xsd:complexType>
        <xsd:sequence>
          <xsd:element ref="pc:Terms" minOccurs="0" maxOccurs="1"/>
        </xsd:sequence>
      </xsd:complexType>
    </xsd:element>
    <xsd:element name="SharedWithUsers" ma:index="1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8237fa5-fae7-4a08-ad29-c8feb430a382" elementFormDefault="qualified">
    <xsd:import namespace="http://schemas.microsoft.com/office/2006/documentManagement/types"/>
    <xsd:import namespace="http://schemas.microsoft.com/office/infopath/2007/PartnerControls"/>
    <xsd:element name="UnswBus_ResourceType" ma:index="11" ma:displayName="Resource Type" ma:default="Brochure" ma:format="Dropdown" ma:internalName="UnswBus_ResourceType" ma:readOnly="false">
      <xsd:simpleType>
        <xsd:restriction base="dms:Choice">
          <xsd:enumeration value="Brochure"/>
          <xsd:enumeration value="Form"/>
          <xsd:enumeration value="Guidelines"/>
          <xsd:enumeration value="Manuals"/>
          <xsd:enumeration value="Minutes"/>
          <xsd:enumeration value="Newsletter"/>
          <xsd:enumeration value="Policy"/>
          <xsd:enumeration value="Procedure"/>
          <xsd:enumeration value="Protocol"/>
          <xsd:enumeration value="Reference"/>
          <xsd:enumeration value="Report"/>
          <xsd:enumeration value="Template"/>
        </xsd:restriction>
      </xsd:simpleType>
    </xsd:element>
    <xsd:element name="UnswBus_Description" ma:index="13" nillable="true" ma:displayName="Description" ma:internalName="UnswBus_Description">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LongProperties xmlns="http://schemas.microsoft.com/office/2006/metadata/longProperties"/>
</file>

<file path=customXml/item3.xml><?xml version="1.0" encoding="utf-8"?>
<p:properties xmlns:p="http://schemas.microsoft.com/office/2006/metadata/properties" xmlns:xsi="http://www.w3.org/2001/XMLSchema-instance" xmlns:pc="http://schemas.microsoft.com/office/infopath/2007/PartnerControls">
  <documentManagement>
    <cfdce602ab9848b4bf80c62eae0cddb3 xmlns="e2a6d7fd-cfb8-4aa2-8f9d-00d20bdc3a83">
      <Terms xmlns="http://schemas.microsoft.com/office/infopath/2007/PartnerControls"/>
    </cfdce602ab9848b4bf80c62eae0cddb3>
    <i7e4caf4883549738b3fce866cf588f7 xmlns="e2a6d7fd-cfb8-4aa2-8f9d-00d20bdc3a83">
      <Terms xmlns="http://schemas.microsoft.com/office/infopath/2007/PartnerControls">
        <TermInfo xmlns="http://schemas.microsoft.com/office/infopath/2007/PartnerControls">
          <TermName xmlns="http://schemas.microsoft.com/office/infopath/2007/PartnerControls">AGSM</TermName>
          <TermId xmlns="http://schemas.microsoft.com/office/infopath/2007/PartnerControls">e641e8a1-99e5-404f-bd7c-35803f4d985d</TermId>
        </TermInfo>
      </Terms>
    </i7e4caf4883549738b3fce866cf588f7>
    <l106d6d0667840b48999320499b4dd29 xmlns="e2a6d7fd-cfb8-4aa2-8f9d-00d20bdc3a83">
      <Terms xmlns="http://schemas.microsoft.com/office/infopath/2007/PartnerControls"/>
    </l106d6d0667840b48999320499b4dd29>
    <UnswBus_Description xmlns="78237fa5-fae7-4a08-ad29-c8feb430a382">Branded templates produced by the UNSW Business School Marketing team</UnswBus_Description>
    <TaxCatchAll xmlns="e2a6d7fd-cfb8-4aa2-8f9d-00d20bdc3a83">
      <Value>78</Value>
    </TaxCatchAll>
    <UnswBus_ResourceType xmlns="78237fa5-fae7-4a08-ad29-c8feb430a382">Template</UnswBus_ResourceType>
  </documentManagement>
</p:properties>
</file>

<file path=customXml/itemProps1.xml><?xml version="1.0" encoding="utf-8"?>
<ds:datastoreItem xmlns:ds="http://schemas.openxmlformats.org/officeDocument/2006/customXml" ds:itemID="{8EB60381-1930-460B-A2CB-690C9D4474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a6d7fd-cfb8-4aa2-8f9d-00d20bdc3a83"/>
    <ds:schemaRef ds:uri="78237fa5-fae7-4a08-ad29-c8feb430a3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A0D1B9-3404-4CAC-86F4-4FD26645EC81}">
  <ds:schemaRefs>
    <ds:schemaRef ds:uri="http://schemas.microsoft.com/office/2006/metadata/longProperties"/>
  </ds:schemaRefs>
</ds:datastoreItem>
</file>

<file path=customXml/itemProps3.xml><?xml version="1.0" encoding="utf-8"?>
<ds:datastoreItem xmlns:ds="http://schemas.openxmlformats.org/officeDocument/2006/customXml" ds:itemID="{3DA3A576-AFE5-4DEA-A8FD-C4EE115EB2DE}">
  <ds:schemaRefs>
    <ds:schemaRef ds:uri="http://schemas.microsoft.com/office/2006/metadata/properties"/>
    <ds:schemaRef ds:uri="http://schemas.microsoft.com/office/infopath/2007/PartnerControls"/>
    <ds:schemaRef ds:uri="e2a6d7fd-cfb8-4aa2-8f9d-00d20bdc3a83"/>
    <ds:schemaRef ds:uri="78237fa5-fae7-4a08-ad29-c8feb430a382"/>
  </ds:schemaRefs>
</ds:datastoreItem>
</file>

<file path=docProps/app.xml><?xml version="1.0" encoding="utf-8"?>
<Properties xmlns="http://schemas.openxmlformats.org/officeDocument/2006/extended-properties" xmlns:vt="http://schemas.openxmlformats.org/officeDocument/2006/docPropsVTypes">
  <TotalTime>2011</TotalTime>
  <Words>3072</Words>
  <Application>Microsoft Macintosh PowerPoint</Application>
  <PresentationFormat>On-screen Show (16:9)</PresentationFormat>
  <Paragraphs>355</Paragraphs>
  <Slides>64</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64</vt:i4>
      </vt:variant>
    </vt:vector>
  </HeadingPairs>
  <TitlesOfParts>
    <vt:vector size="75" baseType="lpstr">
      <vt:lpstr>Arial</vt:lpstr>
      <vt:lpstr>Arial Nova Light</vt:lpstr>
      <vt:lpstr>Calibri</vt:lpstr>
      <vt:lpstr>Cambria Math</vt:lpstr>
      <vt:lpstr>Courier New</vt:lpstr>
      <vt:lpstr>Lucida Grande</vt:lpstr>
      <vt:lpstr>Sommet</vt:lpstr>
      <vt:lpstr>Sommet bold</vt:lpstr>
      <vt:lpstr>Wingdings</vt:lpstr>
      <vt:lpstr>CBDRH</vt:lpstr>
      <vt:lpstr>No logo</vt:lpstr>
      <vt:lpstr>PowerPoint Presentation</vt:lpstr>
      <vt:lpstr>Overview</vt:lpstr>
      <vt:lpstr>What is interrupted time series analysis?</vt:lpstr>
      <vt:lpstr>Why is interrupted time series analysis needed?</vt:lpstr>
      <vt:lpstr>Example – codeine rescheduling in Australia</vt:lpstr>
      <vt:lpstr>Example – codeine rescheduling in Australia</vt:lpstr>
      <vt:lpstr>Comparing the red dots before-and-after the intervention (in grey), was there a reduction in the outcome y?</vt:lpstr>
      <vt:lpstr>Here’s what it looks like if we plot the outcome over time (i.e. time series).   Is your conclusion the same?</vt:lpstr>
      <vt:lpstr>What about a before and after design?</vt:lpstr>
      <vt:lpstr>ITS analysis takes advantage of the natural experiment occurring when an intervention is implemented</vt:lpstr>
      <vt:lpstr>What types of interventions can be evaluated?</vt:lpstr>
      <vt:lpstr>PowerPoint Presentation</vt:lpstr>
      <vt:lpstr>PowerPoint Presentation</vt:lpstr>
      <vt:lpstr>PowerPoint Presentation</vt:lpstr>
      <vt:lpstr>PowerPoint Presentation</vt:lpstr>
      <vt:lpstr>Main strengths and limitations of ITS</vt:lpstr>
      <vt:lpstr>Intervention impact – questions to consider</vt:lpstr>
      <vt:lpstr>  An immediate shift in the time series after the date of the intervention, either up or down, that is sustained for the duration of the study period.   </vt:lpstr>
      <vt:lpstr>An immediate change in the slope (i.e. the rate of change in the outcome over time) after the date of the intervention.   The slope may change sign (from positive to negative), or the rate of increase/decrease may get smaller or larger.  </vt:lpstr>
      <vt:lpstr>It is not uncommon to see a step change AND slope change combined.   In this scenario, the time series immediately shift up or down, in addition to a change in the rate of change of the outcome.</vt:lpstr>
      <vt:lpstr>A temporary change in the outcome immediately after the date of the intervention, that reverts to pre-intervention levels.   The duration of the pulse can vary from one time unit, to multiple.  </vt:lpstr>
      <vt:lpstr>Real life examples</vt:lpstr>
      <vt:lpstr>Delayed impact</vt:lpstr>
      <vt:lpstr>What types of interventions can be evaluated?</vt:lpstr>
      <vt:lpstr>What determines the shape of the impact?</vt:lpstr>
      <vt:lpstr>Is the impact immediate/delayed/gradual? Temporary/permanent?</vt:lpstr>
      <vt:lpstr>Negative control series</vt:lpstr>
      <vt:lpstr>How to interpret negative control series?</vt:lpstr>
      <vt:lpstr>Examples of negative control series</vt:lpstr>
      <vt:lpstr>Negative control series – example </vt:lpstr>
      <vt:lpstr>PowerPoint Presentation</vt:lpstr>
      <vt:lpstr>ABC Catalyst program claims high cholesterol does not cause heart disease.</vt:lpstr>
      <vt:lpstr>Negative control series – example </vt:lpstr>
      <vt:lpstr>Undertaking ITS analysis</vt:lpstr>
      <vt:lpstr>PowerPoint Presentation</vt:lpstr>
      <vt:lpstr>Step 1: Visualise your data</vt:lpstr>
      <vt:lpstr>Introduction of seatbelt law in Great Britain in March 1983</vt:lpstr>
      <vt:lpstr>Step 2: If data have non-constant variance, apply log transformation </vt:lpstr>
      <vt:lpstr>Step 3: Create necessary variables</vt:lpstr>
      <vt:lpstr>Step 3: Create necessary variables</vt:lpstr>
      <vt:lpstr>Step 4: Estimate model</vt:lpstr>
      <vt:lpstr>Step 4: Estimate model – visualising parameters</vt:lpstr>
      <vt:lpstr>Step 4: Estimating model in R</vt:lpstr>
      <vt:lpstr>Step 5: Check residuals of model</vt:lpstr>
      <vt:lpstr>Step 5: Check residuals of model</vt:lpstr>
      <vt:lpstr>Step 5: Check residuals of model</vt:lpstr>
      <vt:lpstr>Step 5: Check residuals of model</vt:lpstr>
      <vt:lpstr>Step 5: Check residuals of model</vt:lpstr>
      <vt:lpstr>Step 5: Checks residuals of model</vt:lpstr>
      <vt:lpstr>Step 6: Interpret results and write conclusion</vt:lpstr>
      <vt:lpstr>Step 6: Interpret results and write conclusion</vt:lpstr>
      <vt:lpstr>What if your outcome is log transformed??</vt:lpstr>
      <vt:lpstr>Step 7: Visualise your results (plot counterfactual)</vt:lpstr>
      <vt:lpstr>PowerPoint Presentation</vt:lpstr>
      <vt:lpstr>What is an ARIMA model?</vt:lpstr>
      <vt:lpstr>ARIMA notation</vt:lpstr>
      <vt:lpstr>ARIMA notation</vt:lpstr>
      <vt:lpstr>ITS analysis with ARIMA modelling</vt:lpstr>
      <vt:lpstr>Example: quetiapine dispensing after increased restrictions on its prescribing</vt:lpstr>
      <vt:lpstr>Explore model order with auto.arima | Fit model with sarima</vt:lpstr>
      <vt:lpstr>Interpreting results – ARIMA </vt:lpstr>
      <vt:lpstr>Plot counterfactual</vt:lpstr>
      <vt:lpstr>Segmented regression or ARIMA??</vt:lpstr>
      <vt:lpstr>Final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Schaffer</dc:creator>
  <cp:lastModifiedBy>Mark Hanly</cp:lastModifiedBy>
  <cp:revision>26</cp:revision>
  <dcterms:created xsi:type="dcterms:W3CDTF">2020-10-13T01:53:06Z</dcterms:created>
  <dcterms:modified xsi:type="dcterms:W3CDTF">2022-11-02T03:55:50Z</dcterms:modified>
</cp:coreProperties>
</file>